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85" r:id="rId3"/>
    <p:sldId id="297" r:id="rId4"/>
    <p:sldId id="257" r:id="rId5"/>
    <p:sldId id="268" r:id="rId6"/>
    <p:sldId id="269" r:id="rId7"/>
    <p:sldId id="298" r:id="rId8"/>
    <p:sldId id="303" r:id="rId9"/>
    <p:sldId id="301" r:id="rId10"/>
    <p:sldId id="302" r:id="rId11"/>
    <p:sldId id="300" r:id="rId12"/>
    <p:sldId id="299" r:id="rId13"/>
    <p:sldId id="304" r:id="rId14"/>
    <p:sldId id="311" r:id="rId15"/>
    <p:sldId id="305" r:id="rId16"/>
    <p:sldId id="306" r:id="rId17"/>
    <p:sldId id="307" r:id="rId18"/>
    <p:sldId id="308" r:id="rId19"/>
    <p:sldId id="309" r:id="rId20"/>
    <p:sldId id="310" r:id="rId21"/>
    <p:sldId id="313" r:id="rId22"/>
    <p:sldId id="314" r:id="rId23"/>
    <p:sldId id="315" r:id="rId24"/>
    <p:sldId id="312" r:id="rId25"/>
    <p:sldId id="316" r:id="rId26"/>
    <p:sldId id="26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9912" autoAdjust="0"/>
  </p:normalViewPr>
  <p:slideViewPr>
    <p:cSldViewPr snapToGrid="0">
      <p:cViewPr varScale="1">
        <p:scale>
          <a:sx n="73" d="100"/>
          <a:sy n="73" d="100"/>
        </p:scale>
        <p:origin x="121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279D6E-2101-4AA5-AA1B-A0110030F9ED}" type="datetimeFigureOut">
              <a:rPr lang="en-US" smtClean="0"/>
              <a:t>6/6/2019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BEB60-37E7-4639-913F-1455716D85ED}" type="slidenum">
              <a:rPr lang="en-US" smtClean="0"/>
              <a:t>‹#›</a:t>
            </a:fld>
            <a:endParaRPr lang="en-US"/>
          </a:p>
        </p:txBody>
      </p:sp>
    </p:spTree>
    <p:extLst>
      <p:ext uri="{BB962C8B-B14F-4D97-AF65-F5344CB8AC3E}">
        <p14:creationId xmlns:p14="http://schemas.microsoft.com/office/powerpoint/2010/main" val="3409628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9BEB60-37E7-4639-913F-1455716D85ED}" type="slidenum">
              <a:rPr lang="en-US" smtClean="0"/>
              <a:t>19</a:t>
            </a:fld>
            <a:endParaRPr lang="en-US"/>
          </a:p>
        </p:txBody>
      </p:sp>
    </p:spTree>
    <p:extLst>
      <p:ext uri="{BB962C8B-B14F-4D97-AF65-F5344CB8AC3E}">
        <p14:creationId xmlns:p14="http://schemas.microsoft.com/office/powerpoint/2010/main" val="19952221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6/6/2019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6/6/2019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6/6/2019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6/6/2019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6/6/2019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6/6/2019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6/6/2019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6/6/2019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MATLAB Programming</a:t>
            </a:r>
            <a:endParaRPr lang="en-US" dirty="0"/>
          </a:p>
        </p:txBody>
      </p:sp>
      <p:sp>
        <p:nvSpPr>
          <p:cNvPr id="3" name="Subtitle 2"/>
          <p:cNvSpPr>
            <a:spLocks noGrp="1"/>
          </p:cNvSpPr>
          <p:nvPr>
            <p:ph type="subTitle" idx="1"/>
          </p:nvPr>
        </p:nvSpPr>
        <p:spPr/>
        <p:txBody>
          <a:bodyPr>
            <a:normAutofit fontScale="92500" lnSpcReduction="20000"/>
          </a:bodyPr>
          <a:lstStyle/>
          <a:p>
            <a:r>
              <a:rPr lang="en-US" sz="4000" dirty="0" smtClean="0"/>
              <a:t>Final Exam Two</a:t>
            </a:r>
          </a:p>
          <a:p>
            <a:endParaRPr lang="en-US" sz="4000" dirty="0"/>
          </a:p>
          <a:p>
            <a:r>
              <a:rPr lang="en-US" sz="4000" dirty="0" smtClean="0"/>
              <a:t>Instructor: </a:t>
            </a:r>
            <a:r>
              <a:rPr lang="zh-TW" altLang="en-US" sz="4000" dirty="0" smtClean="0"/>
              <a:t>黃世強 </a:t>
            </a:r>
            <a:r>
              <a:rPr lang="en-US" altLang="zh-TW" sz="4000" dirty="0" smtClean="0"/>
              <a:t>(</a:t>
            </a:r>
            <a:r>
              <a:rPr lang="en-US" sz="4000" dirty="0" smtClean="0"/>
              <a:t>Sai-Keung Wong)</a:t>
            </a:r>
            <a:endParaRPr lang="en-US" sz="4000" dirty="0"/>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2.1. Option 1. a =1. b =-1.</a:t>
            </a:r>
            <a:endParaRPr lang="en-US" dirty="0"/>
          </a:p>
        </p:txBody>
      </p:sp>
      <p:pic>
        <p:nvPicPr>
          <p:cNvPr id="5" name="ex02_01_a10bn10">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51038" y="1825625"/>
            <a:ext cx="8288337" cy="4351338"/>
          </a:xfrm>
        </p:spPr>
      </p:pic>
    </p:spTree>
    <p:extLst>
      <p:ext uri="{BB962C8B-B14F-4D97-AF65-F5344CB8AC3E}">
        <p14:creationId xmlns:p14="http://schemas.microsoft.com/office/powerpoint/2010/main" val="14825651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smtClean="0"/>
              <a:t>Problem 2.1. Option 2. [20%]</a:t>
            </a:r>
            <a:endParaRPr lang="en-US" dirty="0"/>
          </a:p>
        </p:txBody>
      </p:sp>
      <p:sp>
        <p:nvSpPr>
          <p:cNvPr id="3" name="Content Placeholder 2"/>
          <p:cNvSpPr>
            <a:spLocks noGrp="1"/>
          </p:cNvSpPr>
          <p:nvPr>
            <p:ph idx="1"/>
          </p:nvPr>
        </p:nvSpPr>
        <p:spPr>
          <a:xfrm>
            <a:off x="838200" y="1041853"/>
            <a:ext cx="10515600" cy="4351338"/>
          </a:xfrm>
        </p:spPr>
        <p:txBody>
          <a:bodyPr/>
          <a:lstStyle/>
          <a:p>
            <a:pPr marL="0" indent="0">
              <a:buNone/>
            </a:pPr>
            <a:r>
              <a:rPr lang="en-US" dirty="0" smtClean="0"/>
              <a:t>Show the pdf of X in a 3x4 grid. Show the values of a and b as titles. The values of a are 0.1, 0.5 and 1.0 from top to bottom. </a:t>
            </a:r>
            <a:r>
              <a:rPr lang="en-US" dirty="0"/>
              <a:t>The values of </a:t>
            </a:r>
            <a:r>
              <a:rPr lang="en-US" dirty="0" smtClean="0"/>
              <a:t>b </a:t>
            </a:r>
            <a:r>
              <a:rPr lang="en-US" dirty="0"/>
              <a:t>are </a:t>
            </a:r>
            <a:r>
              <a:rPr lang="en-US" dirty="0" smtClean="0"/>
              <a:t>-1.0, -0.1, 0.1, and 1.0 from left to right.</a:t>
            </a:r>
          </a:p>
          <a:p>
            <a:pPr marL="0" indent="0">
              <a:buNone/>
            </a:pPr>
            <a:endParaRPr lang="en-US" dirty="0"/>
          </a:p>
        </p:txBody>
      </p:sp>
      <p:pic>
        <p:nvPicPr>
          <p:cNvPr id="8" name="Picture 7"/>
          <p:cNvPicPr>
            <a:picLocks noChangeAspect="1"/>
          </p:cNvPicPr>
          <p:nvPr/>
        </p:nvPicPr>
        <p:blipFill rotWithShape="1">
          <a:blip r:embed="rId2"/>
          <a:srcRect l="10857" t="11185" r="8001" b="8900"/>
          <a:stretch/>
        </p:blipFill>
        <p:spPr>
          <a:xfrm>
            <a:off x="1636486" y="2240585"/>
            <a:ext cx="8334827" cy="4617416"/>
          </a:xfrm>
          <a:prstGeom prst="rect">
            <a:avLst/>
          </a:prstGeom>
        </p:spPr>
      </p:pic>
    </p:spTree>
    <p:extLst>
      <p:ext uri="{BB962C8B-B14F-4D97-AF65-F5344CB8AC3E}">
        <p14:creationId xmlns:p14="http://schemas.microsoft.com/office/powerpoint/2010/main" val="13488746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Problem</a:t>
            </a:r>
            <a:r>
              <a:rPr lang="en-US" dirty="0" smtClean="0"/>
              <a:t> 2.1. Option 2. </a:t>
            </a:r>
            <a:endParaRPr lang="en-US" dirty="0"/>
          </a:p>
        </p:txBody>
      </p:sp>
      <p:pic>
        <p:nvPicPr>
          <p:cNvPr id="4" name="Picture 3"/>
          <p:cNvPicPr>
            <a:picLocks noChangeAspect="1"/>
          </p:cNvPicPr>
          <p:nvPr/>
        </p:nvPicPr>
        <p:blipFill rotWithShape="1">
          <a:blip r:embed="rId2"/>
          <a:srcRect l="10857" t="11185" r="8001" b="8900"/>
          <a:stretch/>
        </p:blipFill>
        <p:spPr>
          <a:xfrm>
            <a:off x="678543" y="955047"/>
            <a:ext cx="10700658" cy="5928064"/>
          </a:xfrm>
          <a:prstGeom prst="rect">
            <a:avLst/>
          </a:prstGeom>
        </p:spPr>
      </p:pic>
    </p:spTree>
    <p:extLst>
      <p:ext uri="{BB962C8B-B14F-4D97-AF65-F5344CB8AC3E}">
        <p14:creationId xmlns:p14="http://schemas.microsoft.com/office/powerpoint/2010/main" val="1303979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6037"/>
            <a:ext cx="10515600" cy="1325563"/>
          </a:xfrm>
        </p:spPr>
        <p:txBody>
          <a:bodyPr/>
          <a:lstStyle/>
          <a:p>
            <a:r>
              <a:rPr lang="en-US" dirty="0" smtClean="0"/>
              <a:t>Problem 2.1. Marking Scheme</a:t>
            </a:r>
            <a:endParaRPr lang="en-US" dirty="0"/>
          </a:p>
        </p:txBody>
      </p:sp>
      <p:sp>
        <p:nvSpPr>
          <p:cNvPr id="3" name="Content Placeholder 2"/>
          <p:cNvSpPr>
            <a:spLocks noGrp="1"/>
          </p:cNvSpPr>
          <p:nvPr>
            <p:ph idx="1"/>
          </p:nvPr>
        </p:nvSpPr>
        <p:spPr>
          <a:xfrm>
            <a:off x="838200" y="1092200"/>
            <a:ext cx="10515600" cy="5499100"/>
          </a:xfrm>
        </p:spPr>
        <p:txBody>
          <a:bodyPr>
            <a:normAutofit fontScale="77500" lnSpcReduction="20000"/>
          </a:bodyPr>
          <a:lstStyle/>
          <a:p>
            <a:pPr marL="0" indent="0">
              <a:buNone/>
            </a:pPr>
            <a:r>
              <a:rPr lang="en-US" dirty="0" smtClean="0"/>
              <a:t>The items must be done correctly.</a:t>
            </a:r>
          </a:p>
          <a:p>
            <a:pPr marL="0" indent="0">
              <a:buNone/>
            </a:pPr>
            <a:r>
              <a:rPr lang="en-US" dirty="0" smtClean="0"/>
              <a:t>Option 1.</a:t>
            </a:r>
          </a:p>
          <a:p>
            <a:pPr marL="0" indent="0">
              <a:buNone/>
            </a:pPr>
            <a:r>
              <a:rPr lang="en-US" dirty="0" smtClean="0"/>
              <a:t>[1%] Draw the pdf curve of Y.</a:t>
            </a:r>
          </a:p>
          <a:p>
            <a:pPr marL="0" indent="0">
              <a:buNone/>
            </a:pPr>
            <a:r>
              <a:rPr lang="en-US" dirty="0" smtClean="0"/>
              <a:t>[4%] Draw the histogram in pdf of Y.</a:t>
            </a:r>
          </a:p>
          <a:p>
            <a:pPr marL="0" indent="0">
              <a:buNone/>
            </a:pPr>
            <a:r>
              <a:rPr lang="en-US" dirty="0"/>
              <a:t>[5%] </a:t>
            </a:r>
            <a:r>
              <a:rPr lang="en-US" dirty="0" smtClean="0"/>
              <a:t>Draw </a:t>
            </a:r>
            <a:r>
              <a:rPr lang="en-US" dirty="0"/>
              <a:t>the pdf </a:t>
            </a:r>
            <a:r>
              <a:rPr lang="en-US" dirty="0" smtClean="0"/>
              <a:t>curve of X.</a:t>
            </a:r>
          </a:p>
          <a:p>
            <a:pPr marL="0" indent="0">
              <a:buNone/>
            </a:pPr>
            <a:r>
              <a:rPr lang="en-US" dirty="0"/>
              <a:t>[5%] </a:t>
            </a:r>
            <a:r>
              <a:rPr lang="en-US" dirty="0" smtClean="0"/>
              <a:t>Draw </a:t>
            </a:r>
            <a:r>
              <a:rPr lang="en-US" dirty="0"/>
              <a:t>the histogram in pdf of </a:t>
            </a:r>
            <a:r>
              <a:rPr lang="en-US" dirty="0" smtClean="0"/>
              <a:t>X.</a:t>
            </a:r>
            <a:endParaRPr lang="en-US" dirty="0"/>
          </a:p>
          <a:p>
            <a:pPr marL="0" indent="0">
              <a:buNone/>
            </a:pPr>
            <a:r>
              <a:rPr lang="en-US" dirty="0"/>
              <a:t>[5%] The </a:t>
            </a:r>
            <a:r>
              <a:rPr lang="en-US" dirty="0" smtClean="0"/>
              <a:t>animation of the point on the pdf curve of Y.</a:t>
            </a:r>
          </a:p>
          <a:p>
            <a:pPr marL="0" indent="0">
              <a:buNone/>
            </a:pPr>
            <a:r>
              <a:rPr lang="en-US" dirty="0"/>
              <a:t>[5%] </a:t>
            </a:r>
            <a:r>
              <a:rPr lang="en-US" dirty="0" smtClean="0"/>
              <a:t>The </a:t>
            </a:r>
            <a:r>
              <a:rPr lang="en-US" dirty="0"/>
              <a:t>animation of the point on the pdf curve of </a:t>
            </a:r>
            <a:r>
              <a:rPr lang="en-US" dirty="0" smtClean="0"/>
              <a:t>X.</a:t>
            </a:r>
            <a:endParaRPr lang="en-US" dirty="0"/>
          </a:p>
          <a:p>
            <a:pPr marL="0" indent="0">
              <a:buNone/>
            </a:pPr>
            <a:r>
              <a:rPr lang="en-US" dirty="0"/>
              <a:t>[5%] </a:t>
            </a:r>
            <a:r>
              <a:rPr lang="en-US" dirty="0" smtClean="0"/>
              <a:t>The animation is repeated.</a:t>
            </a:r>
          </a:p>
          <a:p>
            <a:pPr marL="0" indent="0">
              <a:buNone/>
            </a:pPr>
            <a:r>
              <a:rPr lang="en-US" dirty="0" smtClean="0"/>
              <a:t>[5%] The titles of both figures.</a:t>
            </a:r>
          </a:p>
          <a:p>
            <a:pPr marL="0" indent="0">
              <a:buNone/>
            </a:pPr>
            <a:endParaRPr lang="en-US" dirty="0"/>
          </a:p>
          <a:p>
            <a:pPr marL="0" indent="0">
              <a:buNone/>
            </a:pPr>
            <a:r>
              <a:rPr lang="en-US" dirty="0" smtClean="0"/>
              <a:t>Option 2.</a:t>
            </a:r>
          </a:p>
          <a:p>
            <a:pPr marL="0" indent="0">
              <a:buNone/>
            </a:pPr>
            <a:r>
              <a:rPr lang="en-US" dirty="0" smtClean="0"/>
              <a:t>[5%] There are 3x4 figures and they are correct.</a:t>
            </a:r>
          </a:p>
          <a:p>
            <a:pPr marL="0" indent="0">
              <a:buNone/>
            </a:pPr>
            <a:r>
              <a:rPr lang="en-US" dirty="0" smtClean="0"/>
              <a:t>[5%] The titles of the figures.</a:t>
            </a:r>
          </a:p>
          <a:p>
            <a:pPr marL="0" indent="0">
              <a:buNone/>
            </a:pPr>
            <a:r>
              <a:rPr lang="en-US" dirty="0" smtClean="0"/>
              <a:t>[5%] The arrangements of the figures based on a and b.</a:t>
            </a:r>
            <a:endParaRPr lang="en-US" dirty="0"/>
          </a:p>
        </p:txBody>
      </p:sp>
    </p:spTree>
    <p:extLst>
      <p:ext uri="{BB962C8B-B14F-4D97-AF65-F5344CB8AC3E}">
        <p14:creationId xmlns:p14="http://schemas.microsoft.com/office/powerpoint/2010/main" val="418189557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(50%) </a:t>
            </a:r>
            <a:r>
              <a:rPr lang="en-US" dirty="0" smtClean="0"/>
              <a:t>Problem 2.2. </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There are two options.</a:t>
            </a:r>
          </a:p>
          <a:p>
            <a:pPr marL="0" indent="0">
              <a:buNone/>
            </a:pPr>
            <a:r>
              <a:rPr lang="en-US" dirty="0" smtClean="0"/>
              <a:t>Show student ID and name.</a:t>
            </a:r>
          </a:p>
          <a:p>
            <a:pPr marL="0" indent="0">
              <a:buNone/>
            </a:pPr>
            <a:endParaRPr lang="en-US" dirty="0" smtClean="0"/>
          </a:p>
          <a:p>
            <a:pPr marL="0" indent="0">
              <a:buNone/>
            </a:pPr>
            <a:r>
              <a:rPr lang="en-US" dirty="0" smtClean="0"/>
              <a:t>Then show a message to ask for option.</a:t>
            </a:r>
          </a:p>
          <a:p>
            <a:pPr marL="0" indent="0">
              <a:buNone/>
            </a:pPr>
            <a:endParaRPr lang="en-US" dirty="0" smtClean="0"/>
          </a:p>
          <a:p>
            <a:pPr marL="0" indent="0">
              <a:buNone/>
            </a:pPr>
            <a:r>
              <a:rPr lang="en-US" dirty="0" smtClean="0"/>
              <a:t>Option </a:t>
            </a:r>
            <a:r>
              <a:rPr lang="en-US" dirty="0"/>
              <a:t>1) Function Graph</a:t>
            </a:r>
          </a:p>
          <a:p>
            <a:pPr marL="0" indent="0">
              <a:buNone/>
            </a:pPr>
            <a:r>
              <a:rPr lang="en-US" dirty="0"/>
              <a:t>Option 2) </a:t>
            </a:r>
            <a:r>
              <a:rPr lang="en-US" dirty="0" smtClean="0"/>
              <a:t>Fractal</a:t>
            </a:r>
          </a:p>
          <a:p>
            <a:pPr marL="0" indent="0">
              <a:buNone/>
            </a:pPr>
            <a:endParaRPr lang="en-US" dirty="0"/>
          </a:p>
          <a:p>
            <a:pPr marL="0" indent="0">
              <a:buNone/>
            </a:pPr>
            <a:r>
              <a:rPr lang="en-US" dirty="0"/>
              <a:t>Enter the option:</a:t>
            </a:r>
          </a:p>
        </p:txBody>
      </p:sp>
    </p:spTree>
    <p:extLst>
      <p:ext uri="{BB962C8B-B14F-4D97-AF65-F5344CB8AC3E}">
        <p14:creationId xmlns:p14="http://schemas.microsoft.com/office/powerpoint/2010/main" val="8758764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 Option 1.</a:t>
            </a:r>
            <a:endParaRPr lang="en-US" dirty="0"/>
          </a:p>
        </p:txBody>
      </p:sp>
      <p:sp>
        <p:nvSpPr>
          <p:cNvPr id="3" name="Content Placeholder 2"/>
          <p:cNvSpPr>
            <a:spLocks noGrp="1"/>
          </p:cNvSpPr>
          <p:nvPr>
            <p:ph idx="1"/>
          </p:nvPr>
        </p:nvSpPr>
        <p:spPr>
          <a:xfrm>
            <a:off x="847284" y="1490027"/>
            <a:ext cx="10515600" cy="4351338"/>
          </a:xfrm>
        </p:spPr>
        <p:txBody>
          <a:bodyPr/>
          <a:lstStyle/>
          <a:p>
            <a:pPr marL="0" indent="0">
              <a:buNone/>
            </a:pPr>
            <a:r>
              <a:rPr lang="en-US" dirty="0" smtClean="0"/>
              <a:t>The following diagrams show how the inputs are computed to produce new values. Note that if the inputs are vectors, operations are performed in the array format.</a:t>
            </a:r>
            <a:endParaRPr lang="en-US" dirty="0"/>
          </a:p>
        </p:txBody>
      </p:sp>
      <p:sp>
        <p:nvSpPr>
          <p:cNvPr id="4" name="Oval 3"/>
          <p:cNvSpPr/>
          <p:nvPr/>
        </p:nvSpPr>
        <p:spPr>
          <a:xfrm>
            <a:off x="4729654" y="4022288"/>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endParaRPr lang="en-US" sz="2800" dirty="0">
              <a:solidFill>
                <a:srgbClr val="0070C0"/>
              </a:solidFill>
            </a:endParaRPr>
          </a:p>
        </p:txBody>
      </p:sp>
      <p:cxnSp>
        <p:nvCxnSpPr>
          <p:cNvPr id="7" name="Straight Arrow Connector 6"/>
          <p:cNvCxnSpPr>
            <a:stCxn id="4" idx="6"/>
          </p:cNvCxnSpPr>
          <p:nvPr/>
        </p:nvCxnSpPr>
        <p:spPr>
          <a:xfrm flipV="1">
            <a:off x="5686095" y="4487918"/>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833242" y="4022288"/>
            <a:ext cx="696024" cy="369332"/>
          </a:xfrm>
          <a:prstGeom prst="rect">
            <a:avLst/>
          </a:prstGeom>
          <a:noFill/>
        </p:spPr>
        <p:txBody>
          <a:bodyPr wrap="none" rtlCol="0">
            <a:spAutoFit/>
          </a:bodyPr>
          <a:lstStyle/>
          <a:p>
            <a:r>
              <a:rPr lang="en-US" dirty="0" smtClean="0"/>
              <a:t>g(</a:t>
            </a:r>
            <a:r>
              <a:rPr lang="en-US" dirty="0" err="1" smtClean="0"/>
              <a:t>x,y</a:t>
            </a:r>
            <a:r>
              <a:rPr lang="en-US" dirty="0" smtClean="0"/>
              <a:t>)</a:t>
            </a:r>
            <a:endParaRPr lang="en-US" dirty="0"/>
          </a:p>
        </p:txBody>
      </p:sp>
      <p:cxnSp>
        <p:nvCxnSpPr>
          <p:cNvPr id="9" name="Straight Arrow Connector 8"/>
          <p:cNvCxnSpPr>
            <a:endCxn id="4" idx="1"/>
          </p:cNvCxnSpPr>
          <p:nvPr/>
        </p:nvCxnSpPr>
        <p:spPr>
          <a:xfrm>
            <a:off x="4128846" y="3939373"/>
            <a:ext cx="740876" cy="2260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4" idx="3"/>
          </p:cNvCxnSpPr>
          <p:nvPr/>
        </p:nvCxnSpPr>
        <p:spPr>
          <a:xfrm flipV="1">
            <a:off x="3988778" y="4856604"/>
            <a:ext cx="880944" cy="1650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66897" y="3637574"/>
            <a:ext cx="317716" cy="461665"/>
          </a:xfrm>
          <a:prstGeom prst="rect">
            <a:avLst/>
          </a:prstGeom>
          <a:noFill/>
        </p:spPr>
        <p:txBody>
          <a:bodyPr wrap="none" rtlCol="0">
            <a:spAutoFit/>
          </a:bodyPr>
          <a:lstStyle/>
          <a:p>
            <a:r>
              <a:rPr lang="en-US" sz="2400" dirty="0" smtClean="0"/>
              <a:t>x</a:t>
            </a:r>
            <a:endParaRPr lang="en-US" sz="2400" dirty="0"/>
          </a:p>
        </p:txBody>
      </p:sp>
      <p:sp>
        <p:nvSpPr>
          <p:cNvPr id="15" name="TextBox 14"/>
          <p:cNvSpPr txBox="1"/>
          <p:nvPr/>
        </p:nvSpPr>
        <p:spPr>
          <a:xfrm>
            <a:off x="4411938" y="4925760"/>
            <a:ext cx="324128" cy="461665"/>
          </a:xfrm>
          <a:prstGeom prst="rect">
            <a:avLst/>
          </a:prstGeom>
          <a:noFill/>
        </p:spPr>
        <p:txBody>
          <a:bodyPr wrap="none" rtlCol="0">
            <a:spAutoFit/>
          </a:bodyPr>
          <a:lstStyle/>
          <a:p>
            <a:r>
              <a:rPr lang="en-US" sz="2400" dirty="0" smtClean="0"/>
              <a:t>y</a:t>
            </a:r>
            <a:endParaRPr lang="en-US" sz="2400" dirty="0"/>
          </a:p>
        </p:txBody>
      </p:sp>
      <p:sp>
        <p:nvSpPr>
          <p:cNvPr id="16" name="Oval 15"/>
          <p:cNvSpPr/>
          <p:nvPr/>
        </p:nvSpPr>
        <p:spPr>
          <a:xfrm>
            <a:off x="1514898" y="3999187"/>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endParaRPr lang="en-US" sz="2800" dirty="0">
              <a:solidFill>
                <a:srgbClr val="0070C0"/>
              </a:solidFill>
            </a:endParaRPr>
          </a:p>
        </p:txBody>
      </p:sp>
      <p:cxnSp>
        <p:nvCxnSpPr>
          <p:cNvPr id="17" name="Straight Arrow Connector 16"/>
          <p:cNvCxnSpPr>
            <a:stCxn id="16" idx="6"/>
          </p:cNvCxnSpPr>
          <p:nvPr/>
        </p:nvCxnSpPr>
        <p:spPr>
          <a:xfrm flipV="1">
            <a:off x="2471339" y="4464817"/>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618486" y="3999187"/>
            <a:ext cx="534121" cy="369332"/>
          </a:xfrm>
          <a:prstGeom prst="rect">
            <a:avLst/>
          </a:prstGeom>
          <a:noFill/>
        </p:spPr>
        <p:txBody>
          <a:bodyPr wrap="none" rtlCol="0">
            <a:spAutoFit/>
          </a:bodyPr>
          <a:lstStyle/>
          <a:p>
            <a:r>
              <a:rPr lang="en-US" dirty="0" smtClean="0"/>
              <a:t>g(x)</a:t>
            </a:r>
            <a:endParaRPr lang="en-US" dirty="0"/>
          </a:p>
        </p:txBody>
      </p:sp>
      <p:cxnSp>
        <p:nvCxnSpPr>
          <p:cNvPr id="19" name="Straight Arrow Connector 18"/>
          <p:cNvCxnSpPr/>
          <p:nvPr/>
        </p:nvCxnSpPr>
        <p:spPr>
          <a:xfrm>
            <a:off x="700562" y="4413363"/>
            <a:ext cx="814336" cy="976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906946" y="3884229"/>
            <a:ext cx="317716" cy="461665"/>
          </a:xfrm>
          <a:prstGeom prst="rect">
            <a:avLst/>
          </a:prstGeom>
          <a:noFill/>
        </p:spPr>
        <p:txBody>
          <a:bodyPr wrap="none" rtlCol="0">
            <a:spAutoFit/>
          </a:bodyPr>
          <a:lstStyle/>
          <a:p>
            <a:r>
              <a:rPr lang="en-US" sz="2400" dirty="0" smtClean="0"/>
              <a:t>x</a:t>
            </a:r>
            <a:endParaRPr lang="en-US" sz="2400" dirty="0"/>
          </a:p>
        </p:txBody>
      </p:sp>
      <p:sp>
        <p:nvSpPr>
          <p:cNvPr id="25" name="TextBox 24"/>
          <p:cNvSpPr txBox="1"/>
          <p:nvPr/>
        </p:nvSpPr>
        <p:spPr>
          <a:xfrm>
            <a:off x="1107730" y="5241201"/>
            <a:ext cx="2280745" cy="1323439"/>
          </a:xfrm>
          <a:prstGeom prst="rect">
            <a:avLst/>
          </a:prstGeom>
          <a:noFill/>
        </p:spPr>
        <p:txBody>
          <a:bodyPr wrap="square" rtlCol="0">
            <a:spAutoFit/>
          </a:bodyPr>
          <a:lstStyle/>
          <a:p>
            <a:r>
              <a:rPr lang="en-US" sz="2000" dirty="0" smtClean="0"/>
              <a:t>A function accepts one parameter, x. It produces a new value g(x).</a:t>
            </a:r>
            <a:endParaRPr lang="en-US" sz="2000" dirty="0"/>
          </a:p>
        </p:txBody>
      </p:sp>
      <p:sp>
        <p:nvSpPr>
          <p:cNvPr id="26" name="TextBox 25"/>
          <p:cNvSpPr txBox="1"/>
          <p:nvPr/>
        </p:nvSpPr>
        <p:spPr>
          <a:xfrm>
            <a:off x="4190776" y="5367754"/>
            <a:ext cx="2399211" cy="1323439"/>
          </a:xfrm>
          <a:prstGeom prst="rect">
            <a:avLst/>
          </a:prstGeom>
          <a:noFill/>
        </p:spPr>
        <p:txBody>
          <a:bodyPr wrap="square" rtlCol="0">
            <a:spAutoFit/>
          </a:bodyPr>
          <a:lstStyle/>
          <a:p>
            <a:r>
              <a:rPr lang="en-US" sz="2000" dirty="0" smtClean="0"/>
              <a:t>A function accepts two parameters, x and y. It produces a new value g(</a:t>
            </a:r>
            <a:r>
              <a:rPr lang="en-US" sz="2000" dirty="0" err="1" smtClean="0"/>
              <a:t>x,y</a:t>
            </a:r>
            <a:r>
              <a:rPr lang="en-US" sz="2000" dirty="0" smtClean="0"/>
              <a:t>).</a:t>
            </a:r>
            <a:endParaRPr lang="en-US" sz="2000" dirty="0"/>
          </a:p>
        </p:txBody>
      </p:sp>
      <p:sp>
        <p:nvSpPr>
          <p:cNvPr id="39" name="Oval 38"/>
          <p:cNvSpPr/>
          <p:nvPr/>
        </p:nvSpPr>
        <p:spPr>
          <a:xfrm>
            <a:off x="10092849" y="3994661"/>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0070C0"/>
                </a:solidFill>
              </a:rPr>
              <a:t>k</a:t>
            </a:r>
          </a:p>
        </p:txBody>
      </p:sp>
      <p:cxnSp>
        <p:nvCxnSpPr>
          <p:cNvPr id="40" name="Straight Arrow Connector 39"/>
          <p:cNvCxnSpPr/>
          <p:nvPr/>
        </p:nvCxnSpPr>
        <p:spPr>
          <a:xfrm flipV="1">
            <a:off x="11014567" y="3109665"/>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46" idx="6"/>
            <a:endCxn id="39" idx="1"/>
          </p:cNvCxnSpPr>
          <p:nvPr/>
        </p:nvCxnSpPr>
        <p:spPr>
          <a:xfrm>
            <a:off x="9187247" y="3609947"/>
            <a:ext cx="1045670" cy="5278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endCxn id="39" idx="3"/>
          </p:cNvCxnSpPr>
          <p:nvPr/>
        </p:nvCxnSpPr>
        <p:spPr>
          <a:xfrm flipV="1">
            <a:off x="9351973" y="4828977"/>
            <a:ext cx="880944" cy="1650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9775133" y="4898133"/>
            <a:ext cx="324128" cy="461665"/>
          </a:xfrm>
          <a:prstGeom prst="rect">
            <a:avLst/>
          </a:prstGeom>
          <a:noFill/>
        </p:spPr>
        <p:txBody>
          <a:bodyPr wrap="none" rtlCol="0">
            <a:spAutoFit/>
          </a:bodyPr>
          <a:lstStyle/>
          <a:p>
            <a:r>
              <a:rPr lang="en-US" sz="2400" dirty="0" smtClean="0"/>
              <a:t>y</a:t>
            </a:r>
            <a:endParaRPr lang="en-US" sz="2400" dirty="0"/>
          </a:p>
        </p:txBody>
      </p:sp>
      <p:sp>
        <p:nvSpPr>
          <p:cNvPr id="46" name="Oval 45"/>
          <p:cNvSpPr/>
          <p:nvPr/>
        </p:nvSpPr>
        <p:spPr>
          <a:xfrm>
            <a:off x="8230806" y="3121216"/>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endParaRPr lang="en-US" sz="2800" dirty="0">
              <a:solidFill>
                <a:srgbClr val="0070C0"/>
              </a:solidFill>
            </a:endParaRPr>
          </a:p>
        </p:txBody>
      </p:sp>
      <p:cxnSp>
        <p:nvCxnSpPr>
          <p:cNvPr id="49" name="Straight Arrow Connector 48"/>
          <p:cNvCxnSpPr/>
          <p:nvPr/>
        </p:nvCxnSpPr>
        <p:spPr>
          <a:xfrm>
            <a:off x="7416470" y="3535392"/>
            <a:ext cx="814336" cy="976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622854" y="3006258"/>
            <a:ext cx="317716" cy="461665"/>
          </a:xfrm>
          <a:prstGeom prst="rect">
            <a:avLst/>
          </a:prstGeom>
          <a:noFill/>
        </p:spPr>
        <p:txBody>
          <a:bodyPr wrap="none" rtlCol="0">
            <a:spAutoFit/>
          </a:bodyPr>
          <a:lstStyle/>
          <a:p>
            <a:r>
              <a:rPr lang="en-US" sz="2400" dirty="0" smtClean="0"/>
              <a:t>x</a:t>
            </a:r>
            <a:endParaRPr lang="en-US" sz="2400" dirty="0"/>
          </a:p>
        </p:txBody>
      </p:sp>
      <p:sp>
        <p:nvSpPr>
          <p:cNvPr id="53" name="TextBox 52"/>
          <p:cNvSpPr txBox="1"/>
          <p:nvPr/>
        </p:nvSpPr>
        <p:spPr>
          <a:xfrm>
            <a:off x="8360649" y="5496748"/>
            <a:ext cx="3400427" cy="707886"/>
          </a:xfrm>
          <a:prstGeom prst="rect">
            <a:avLst/>
          </a:prstGeom>
          <a:noFill/>
        </p:spPr>
        <p:txBody>
          <a:bodyPr wrap="square" rtlCol="0">
            <a:spAutoFit/>
          </a:bodyPr>
          <a:lstStyle/>
          <a:p>
            <a:r>
              <a:rPr lang="en-US" sz="2000" dirty="0" smtClean="0"/>
              <a:t>This diagram performs:</a:t>
            </a:r>
          </a:p>
          <a:p>
            <a:r>
              <a:rPr lang="en-US" sz="2000" dirty="0" smtClean="0"/>
              <a:t>a = h(g(x)), and b = k(g(x), y).</a:t>
            </a:r>
            <a:endParaRPr lang="en-US" sz="2000" dirty="0"/>
          </a:p>
        </p:txBody>
      </p:sp>
      <p:sp>
        <p:nvSpPr>
          <p:cNvPr id="54" name="Oval 53"/>
          <p:cNvSpPr/>
          <p:nvPr/>
        </p:nvSpPr>
        <p:spPr>
          <a:xfrm>
            <a:off x="10117841" y="2585658"/>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h</a:t>
            </a:r>
            <a:endParaRPr lang="en-US" sz="2800" dirty="0">
              <a:solidFill>
                <a:srgbClr val="0070C0"/>
              </a:solidFill>
            </a:endParaRPr>
          </a:p>
        </p:txBody>
      </p:sp>
      <p:cxnSp>
        <p:nvCxnSpPr>
          <p:cNvPr id="55" name="Straight Arrow Connector 54"/>
          <p:cNvCxnSpPr>
            <a:endCxn id="54" idx="2"/>
          </p:cNvCxnSpPr>
          <p:nvPr/>
        </p:nvCxnSpPr>
        <p:spPr>
          <a:xfrm flipV="1">
            <a:off x="9174402" y="3074389"/>
            <a:ext cx="943439" cy="5216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V="1">
            <a:off x="11062981" y="4454222"/>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1257802" y="2616714"/>
            <a:ext cx="308098" cy="400110"/>
          </a:xfrm>
          <a:prstGeom prst="rect">
            <a:avLst/>
          </a:prstGeom>
          <a:noFill/>
        </p:spPr>
        <p:txBody>
          <a:bodyPr wrap="none" rtlCol="0">
            <a:spAutoFit/>
          </a:bodyPr>
          <a:lstStyle/>
          <a:p>
            <a:r>
              <a:rPr lang="en-US" sz="2000" dirty="0" smtClean="0"/>
              <a:t>a</a:t>
            </a:r>
            <a:endParaRPr lang="en-US" sz="2000" dirty="0"/>
          </a:p>
        </p:txBody>
      </p:sp>
      <p:sp>
        <p:nvSpPr>
          <p:cNvPr id="59" name="TextBox 58"/>
          <p:cNvSpPr txBox="1"/>
          <p:nvPr/>
        </p:nvSpPr>
        <p:spPr>
          <a:xfrm>
            <a:off x="11304287" y="4071854"/>
            <a:ext cx="319318" cy="400110"/>
          </a:xfrm>
          <a:prstGeom prst="rect">
            <a:avLst/>
          </a:prstGeom>
          <a:noFill/>
        </p:spPr>
        <p:txBody>
          <a:bodyPr wrap="none" rtlCol="0">
            <a:spAutoFit/>
          </a:bodyPr>
          <a:lstStyle/>
          <a:p>
            <a:r>
              <a:rPr lang="en-US" sz="2000" dirty="0"/>
              <a:t>b</a:t>
            </a:r>
          </a:p>
        </p:txBody>
      </p:sp>
    </p:spTree>
    <p:extLst>
      <p:ext uri="{BB962C8B-B14F-4D97-AF65-F5344CB8AC3E}">
        <p14:creationId xmlns:p14="http://schemas.microsoft.com/office/powerpoint/2010/main" val="6166354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t>
            </a:r>
            <a:r>
              <a:rPr lang="en-US" dirty="0"/>
              <a:t>2.2. Option 1.</a:t>
            </a:r>
          </a:p>
        </p:txBody>
      </p:sp>
      <p:sp>
        <p:nvSpPr>
          <p:cNvPr id="3" name="Content Placeholder 2"/>
          <p:cNvSpPr>
            <a:spLocks noGrp="1"/>
          </p:cNvSpPr>
          <p:nvPr>
            <p:ph idx="1"/>
          </p:nvPr>
        </p:nvSpPr>
        <p:spPr>
          <a:xfrm>
            <a:off x="847284" y="1490027"/>
            <a:ext cx="10515600" cy="4351338"/>
          </a:xfrm>
        </p:spPr>
        <p:txBody>
          <a:bodyPr/>
          <a:lstStyle/>
          <a:p>
            <a:pPr marL="0" indent="0">
              <a:buNone/>
            </a:pPr>
            <a:r>
              <a:rPr lang="en-US" dirty="0" smtClean="0"/>
              <a:t>Write a program to implement the following diagrams:</a:t>
            </a:r>
            <a:endParaRPr lang="en-US" dirty="0"/>
          </a:p>
        </p:txBody>
      </p:sp>
      <p:sp>
        <p:nvSpPr>
          <p:cNvPr id="39" name="Oval 38"/>
          <p:cNvSpPr/>
          <p:nvPr/>
        </p:nvSpPr>
        <p:spPr>
          <a:xfrm>
            <a:off x="1639691" y="4263525"/>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12</a:t>
            </a:r>
            <a:endParaRPr lang="en-US" sz="2800" baseline="-25000" dirty="0">
              <a:solidFill>
                <a:srgbClr val="0070C0"/>
              </a:solidFill>
            </a:endParaRPr>
          </a:p>
        </p:txBody>
      </p:sp>
      <p:cxnSp>
        <p:nvCxnSpPr>
          <p:cNvPr id="42" name="Straight Arrow Connector 41"/>
          <p:cNvCxnSpPr>
            <a:stCxn id="46" idx="6"/>
            <a:endCxn id="32" idx="1"/>
          </p:cNvCxnSpPr>
          <p:nvPr/>
        </p:nvCxnSpPr>
        <p:spPr>
          <a:xfrm>
            <a:off x="2608977" y="3178873"/>
            <a:ext cx="1022948" cy="26694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V="1">
            <a:off x="773251" y="4752256"/>
            <a:ext cx="880944" cy="1650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428273" y="4737791"/>
            <a:ext cx="324128" cy="461665"/>
          </a:xfrm>
          <a:prstGeom prst="rect">
            <a:avLst/>
          </a:prstGeom>
          <a:noFill/>
        </p:spPr>
        <p:txBody>
          <a:bodyPr wrap="square" rtlCol="0">
            <a:spAutoFit/>
          </a:bodyPr>
          <a:lstStyle/>
          <a:p>
            <a:r>
              <a:rPr lang="en-US" sz="2400" dirty="0" smtClean="0"/>
              <a:t>y</a:t>
            </a:r>
            <a:endParaRPr lang="en-US" sz="2400" dirty="0"/>
          </a:p>
        </p:txBody>
      </p:sp>
      <p:sp>
        <p:nvSpPr>
          <p:cNvPr id="46" name="Oval 45"/>
          <p:cNvSpPr/>
          <p:nvPr/>
        </p:nvSpPr>
        <p:spPr>
          <a:xfrm>
            <a:off x="1652536" y="2690142"/>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11</a:t>
            </a:r>
            <a:endParaRPr lang="en-US" sz="2800" baseline="-25000" dirty="0">
              <a:solidFill>
                <a:srgbClr val="0070C0"/>
              </a:solidFill>
            </a:endParaRPr>
          </a:p>
        </p:txBody>
      </p:sp>
      <p:cxnSp>
        <p:nvCxnSpPr>
          <p:cNvPr id="49" name="Straight Arrow Connector 48"/>
          <p:cNvCxnSpPr/>
          <p:nvPr/>
        </p:nvCxnSpPr>
        <p:spPr>
          <a:xfrm>
            <a:off x="838200" y="3104318"/>
            <a:ext cx="814336" cy="976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1044584" y="2575184"/>
            <a:ext cx="317716" cy="461665"/>
          </a:xfrm>
          <a:prstGeom prst="rect">
            <a:avLst/>
          </a:prstGeom>
          <a:noFill/>
        </p:spPr>
        <p:txBody>
          <a:bodyPr wrap="none" rtlCol="0">
            <a:spAutoFit/>
          </a:bodyPr>
          <a:lstStyle/>
          <a:p>
            <a:r>
              <a:rPr lang="en-US" sz="2400" dirty="0" smtClean="0"/>
              <a:t>x</a:t>
            </a:r>
            <a:endParaRPr lang="en-US" sz="2400" dirty="0"/>
          </a:p>
        </p:txBody>
      </p:sp>
      <p:sp>
        <p:nvSpPr>
          <p:cNvPr id="54" name="Oval 53"/>
          <p:cNvSpPr/>
          <p:nvPr/>
        </p:nvSpPr>
        <p:spPr>
          <a:xfrm>
            <a:off x="3539571" y="2154584"/>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21</a:t>
            </a:r>
            <a:endParaRPr lang="en-US" sz="2800" baseline="-25000" dirty="0">
              <a:solidFill>
                <a:srgbClr val="0070C0"/>
              </a:solidFill>
            </a:endParaRPr>
          </a:p>
        </p:txBody>
      </p:sp>
      <p:cxnSp>
        <p:nvCxnSpPr>
          <p:cNvPr id="55" name="Straight Arrow Connector 54"/>
          <p:cNvCxnSpPr>
            <a:endCxn id="54" idx="1"/>
          </p:cNvCxnSpPr>
          <p:nvPr/>
        </p:nvCxnSpPr>
        <p:spPr>
          <a:xfrm flipV="1">
            <a:off x="2596132" y="2297730"/>
            <a:ext cx="1083507" cy="8672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3491857" y="3302670"/>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22</a:t>
            </a:r>
            <a:endParaRPr lang="en-US" sz="2800" baseline="-25000" dirty="0">
              <a:solidFill>
                <a:srgbClr val="0070C0"/>
              </a:solidFill>
            </a:endParaRPr>
          </a:p>
        </p:txBody>
      </p:sp>
      <p:sp>
        <p:nvSpPr>
          <p:cNvPr id="33" name="Oval 32"/>
          <p:cNvSpPr/>
          <p:nvPr/>
        </p:nvSpPr>
        <p:spPr>
          <a:xfrm>
            <a:off x="3543722" y="4456479"/>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a:t>
            </a:r>
            <a:r>
              <a:rPr lang="en-US" sz="2800" baseline="-25000" dirty="0">
                <a:solidFill>
                  <a:srgbClr val="0070C0"/>
                </a:solidFill>
              </a:rPr>
              <a:t>3</a:t>
            </a:r>
          </a:p>
        </p:txBody>
      </p:sp>
      <p:sp>
        <p:nvSpPr>
          <p:cNvPr id="35" name="Oval 34"/>
          <p:cNvSpPr/>
          <p:nvPr/>
        </p:nvSpPr>
        <p:spPr>
          <a:xfrm>
            <a:off x="3491856" y="5556346"/>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24</a:t>
            </a:r>
            <a:endParaRPr lang="en-US" sz="2800" baseline="-25000" dirty="0">
              <a:solidFill>
                <a:srgbClr val="0070C0"/>
              </a:solidFill>
            </a:endParaRPr>
          </a:p>
        </p:txBody>
      </p:sp>
      <p:cxnSp>
        <p:nvCxnSpPr>
          <p:cNvPr id="36" name="Straight Arrow Connector 35"/>
          <p:cNvCxnSpPr>
            <a:endCxn id="35" idx="2"/>
          </p:cNvCxnSpPr>
          <p:nvPr/>
        </p:nvCxnSpPr>
        <p:spPr>
          <a:xfrm>
            <a:off x="2596132" y="4792540"/>
            <a:ext cx="895724" cy="125253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46" idx="6"/>
            <a:endCxn id="33" idx="1"/>
          </p:cNvCxnSpPr>
          <p:nvPr/>
        </p:nvCxnSpPr>
        <p:spPr>
          <a:xfrm>
            <a:off x="2608977" y="3178873"/>
            <a:ext cx="1074813" cy="14207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46" idx="6"/>
            <a:endCxn id="35" idx="1"/>
          </p:cNvCxnSpPr>
          <p:nvPr/>
        </p:nvCxnSpPr>
        <p:spPr>
          <a:xfrm>
            <a:off x="2608977" y="3178873"/>
            <a:ext cx="1022947" cy="25206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39" idx="6"/>
            <a:endCxn id="33" idx="2"/>
          </p:cNvCxnSpPr>
          <p:nvPr/>
        </p:nvCxnSpPr>
        <p:spPr>
          <a:xfrm>
            <a:off x="2596132" y="4752256"/>
            <a:ext cx="947590" cy="19295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endCxn id="32" idx="3"/>
          </p:cNvCxnSpPr>
          <p:nvPr/>
        </p:nvCxnSpPr>
        <p:spPr>
          <a:xfrm flipV="1">
            <a:off x="2604983" y="4136986"/>
            <a:ext cx="1026942" cy="6352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endCxn id="54" idx="3"/>
          </p:cNvCxnSpPr>
          <p:nvPr/>
        </p:nvCxnSpPr>
        <p:spPr>
          <a:xfrm flipV="1">
            <a:off x="2576049" y="2988900"/>
            <a:ext cx="1103590" cy="179260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5225555" y="2154584"/>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31</a:t>
            </a:r>
            <a:endParaRPr lang="en-US" sz="2800" baseline="-25000" dirty="0">
              <a:solidFill>
                <a:srgbClr val="0070C0"/>
              </a:solidFill>
            </a:endParaRPr>
          </a:p>
        </p:txBody>
      </p:sp>
      <p:sp>
        <p:nvSpPr>
          <p:cNvPr id="60" name="Oval 59"/>
          <p:cNvSpPr/>
          <p:nvPr/>
        </p:nvSpPr>
        <p:spPr>
          <a:xfrm>
            <a:off x="5177841" y="3302670"/>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32</a:t>
            </a:r>
            <a:endParaRPr lang="en-US" sz="2800" baseline="-25000" dirty="0">
              <a:solidFill>
                <a:srgbClr val="0070C0"/>
              </a:solidFill>
            </a:endParaRPr>
          </a:p>
        </p:txBody>
      </p:sp>
      <p:sp>
        <p:nvSpPr>
          <p:cNvPr id="61" name="Oval 60"/>
          <p:cNvSpPr/>
          <p:nvPr/>
        </p:nvSpPr>
        <p:spPr>
          <a:xfrm>
            <a:off x="5229706" y="4456479"/>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33</a:t>
            </a:r>
            <a:endParaRPr lang="en-US" sz="2800" baseline="-25000" dirty="0">
              <a:solidFill>
                <a:srgbClr val="0070C0"/>
              </a:solidFill>
            </a:endParaRPr>
          </a:p>
        </p:txBody>
      </p:sp>
      <p:sp>
        <p:nvSpPr>
          <p:cNvPr id="62" name="Oval 61"/>
          <p:cNvSpPr/>
          <p:nvPr/>
        </p:nvSpPr>
        <p:spPr>
          <a:xfrm>
            <a:off x="5225555" y="5618634"/>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34</a:t>
            </a:r>
            <a:endParaRPr lang="en-US" sz="2800" baseline="-25000" dirty="0">
              <a:solidFill>
                <a:srgbClr val="0070C0"/>
              </a:solidFill>
            </a:endParaRPr>
          </a:p>
        </p:txBody>
      </p:sp>
      <p:cxnSp>
        <p:nvCxnSpPr>
          <p:cNvPr id="63" name="Straight Arrow Connector 62"/>
          <p:cNvCxnSpPr>
            <a:endCxn id="56" idx="2"/>
          </p:cNvCxnSpPr>
          <p:nvPr/>
        </p:nvCxnSpPr>
        <p:spPr>
          <a:xfrm flipV="1">
            <a:off x="4505096" y="2643315"/>
            <a:ext cx="720459" cy="468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4457382" y="3736625"/>
            <a:ext cx="720459" cy="468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4478467" y="4945210"/>
            <a:ext cx="720459" cy="468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endCxn id="62" idx="2"/>
          </p:cNvCxnSpPr>
          <p:nvPr/>
        </p:nvCxnSpPr>
        <p:spPr>
          <a:xfrm flipV="1">
            <a:off x="4414661" y="6107365"/>
            <a:ext cx="810894" cy="421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endCxn id="61" idx="3"/>
          </p:cNvCxnSpPr>
          <p:nvPr/>
        </p:nvCxnSpPr>
        <p:spPr>
          <a:xfrm flipV="1">
            <a:off x="4449758" y="5290795"/>
            <a:ext cx="920016" cy="8808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33" idx="5"/>
            <a:endCxn id="62" idx="1"/>
          </p:cNvCxnSpPr>
          <p:nvPr/>
        </p:nvCxnSpPr>
        <p:spPr>
          <a:xfrm>
            <a:off x="4360095" y="5290795"/>
            <a:ext cx="1005528" cy="47098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p:nvPr/>
        </p:nvCxnSpPr>
        <p:spPr>
          <a:xfrm flipV="1">
            <a:off x="4423021" y="2843483"/>
            <a:ext cx="920016" cy="88089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endCxn id="60" idx="1"/>
          </p:cNvCxnSpPr>
          <p:nvPr/>
        </p:nvCxnSpPr>
        <p:spPr>
          <a:xfrm>
            <a:off x="4396307" y="2882484"/>
            <a:ext cx="921602" cy="5633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Oval 71"/>
          <p:cNvSpPr/>
          <p:nvPr/>
        </p:nvSpPr>
        <p:spPr>
          <a:xfrm>
            <a:off x="6807156" y="2755487"/>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41</a:t>
            </a:r>
            <a:endParaRPr lang="en-US" sz="2800" baseline="-25000" dirty="0">
              <a:solidFill>
                <a:srgbClr val="0070C0"/>
              </a:solidFill>
            </a:endParaRPr>
          </a:p>
        </p:txBody>
      </p:sp>
      <p:cxnSp>
        <p:nvCxnSpPr>
          <p:cNvPr id="73" name="Straight Arrow Connector 72"/>
          <p:cNvCxnSpPr>
            <a:endCxn id="72" idx="3"/>
          </p:cNvCxnSpPr>
          <p:nvPr/>
        </p:nvCxnSpPr>
        <p:spPr>
          <a:xfrm>
            <a:off x="6196126" y="2720596"/>
            <a:ext cx="751098" cy="86920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6656927" y="4892319"/>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42</a:t>
            </a:r>
            <a:endParaRPr lang="en-US" sz="2800" baseline="-25000" dirty="0">
              <a:solidFill>
                <a:srgbClr val="0070C0"/>
              </a:solidFill>
            </a:endParaRPr>
          </a:p>
        </p:txBody>
      </p:sp>
      <p:cxnSp>
        <p:nvCxnSpPr>
          <p:cNvPr id="75" name="Straight Arrow Connector 74"/>
          <p:cNvCxnSpPr>
            <a:stCxn id="60" idx="6"/>
            <a:endCxn id="72" idx="1"/>
          </p:cNvCxnSpPr>
          <p:nvPr/>
        </p:nvCxnSpPr>
        <p:spPr>
          <a:xfrm flipV="1">
            <a:off x="6134282" y="2898633"/>
            <a:ext cx="812942" cy="8927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endCxn id="74" idx="3"/>
          </p:cNvCxnSpPr>
          <p:nvPr/>
        </p:nvCxnSpPr>
        <p:spPr>
          <a:xfrm flipV="1">
            <a:off x="6164848" y="5726635"/>
            <a:ext cx="632147" cy="4447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endCxn id="74" idx="1"/>
          </p:cNvCxnSpPr>
          <p:nvPr/>
        </p:nvCxnSpPr>
        <p:spPr>
          <a:xfrm flipV="1">
            <a:off x="6121087" y="5035465"/>
            <a:ext cx="675908" cy="886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Oval 80"/>
          <p:cNvSpPr/>
          <p:nvPr/>
        </p:nvSpPr>
        <p:spPr>
          <a:xfrm>
            <a:off x="7863498" y="4058003"/>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a:solidFill>
                  <a:srgbClr val="0070C0"/>
                </a:solidFill>
              </a:rPr>
              <a:t>5</a:t>
            </a:r>
            <a:r>
              <a:rPr lang="en-US" sz="2800" baseline="-25000" dirty="0" smtClean="0">
                <a:solidFill>
                  <a:srgbClr val="0070C0"/>
                </a:solidFill>
              </a:rPr>
              <a:t>1</a:t>
            </a:r>
            <a:endParaRPr lang="en-US" sz="2800" baseline="-25000" dirty="0">
              <a:solidFill>
                <a:srgbClr val="0070C0"/>
              </a:solidFill>
            </a:endParaRPr>
          </a:p>
        </p:txBody>
      </p:sp>
      <p:cxnSp>
        <p:nvCxnSpPr>
          <p:cNvPr id="82" name="Straight Arrow Connector 81"/>
          <p:cNvCxnSpPr>
            <a:endCxn id="81" idx="3"/>
          </p:cNvCxnSpPr>
          <p:nvPr/>
        </p:nvCxnSpPr>
        <p:spPr>
          <a:xfrm flipV="1">
            <a:off x="7540843" y="4892319"/>
            <a:ext cx="462723" cy="3207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stCxn id="72" idx="6"/>
            <a:endCxn id="81" idx="1"/>
          </p:cNvCxnSpPr>
          <p:nvPr/>
        </p:nvCxnSpPr>
        <p:spPr>
          <a:xfrm>
            <a:off x="7763597" y="3244218"/>
            <a:ext cx="239969" cy="95693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a:off x="8839154" y="4552219"/>
            <a:ext cx="841763" cy="5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9040718" y="4085677"/>
            <a:ext cx="306494" cy="461665"/>
          </a:xfrm>
          <a:prstGeom prst="rect">
            <a:avLst/>
          </a:prstGeom>
          <a:noFill/>
        </p:spPr>
        <p:txBody>
          <a:bodyPr wrap="none" rtlCol="0">
            <a:spAutoFit/>
          </a:bodyPr>
          <a:lstStyle/>
          <a:p>
            <a:r>
              <a:rPr lang="en-US" sz="2400" dirty="0"/>
              <a:t>z</a:t>
            </a:r>
          </a:p>
        </p:txBody>
      </p:sp>
      <p:cxnSp>
        <p:nvCxnSpPr>
          <p:cNvPr id="91" name="Straight Arrow Connector 90"/>
          <p:cNvCxnSpPr>
            <a:endCxn id="46" idx="3"/>
          </p:cNvCxnSpPr>
          <p:nvPr/>
        </p:nvCxnSpPr>
        <p:spPr>
          <a:xfrm flipV="1">
            <a:off x="847284" y="3524458"/>
            <a:ext cx="945320" cy="9320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4" name="TextBox 93"/>
          <p:cNvSpPr txBox="1"/>
          <p:nvPr/>
        </p:nvSpPr>
        <p:spPr>
          <a:xfrm>
            <a:off x="514072" y="4208349"/>
            <a:ext cx="324128" cy="461665"/>
          </a:xfrm>
          <a:prstGeom prst="rect">
            <a:avLst/>
          </a:prstGeom>
          <a:noFill/>
        </p:spPr>
        <p:txBody>
          <a:bodyPr wrap="square" rtlCol="0">
            <a:spAutoFit/>
          </a:bodyPr>
          <a:lstStyle/>
          <a:p>
            <a:r>
              <a:rPr lang="en-US" sz="2400" dirty="0" smtClean="0"/>
              <a:t>y</a:t>
            </a:r>
            <a:endParaRPr lang="en-US" sz="2400" dirty="0"/>
          </a:p>
        </p:txBody>
      </p:sp>
      <p:cxnSp>
        <p:nvCxnSpPr>
          <p:cNvPr id="95" name="Straight Arrow Connector 94"/>
          <p:cNvCxnSpPr>
            <a:endCxn id="39" idx="1"/>
          </p:cNvCxnSpPr>
          <p:nvPr/>
        </p:nvCxnSpPr>
        <p:spPr>
          <a:xfrm>
            <a:off x="793148" y="3283928"/>
            <a:ext cx="986611" cy="112274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450304" y="3181067"/>
            <a:ext cx="317716" cy="461665"/>
          </a:xfrm>
          <a:prstGeom prst="rect">
            <a:avLst/>
          </a:prstGeom>
          <a:noFill/>
        </p:spPr>
        <p:txBody>
          <a:bodyPr wrap="none" rtlCol="0">
            <a:spAutoFit/>
          </a:bodyPr>
          <a:lstStyle/>
          <a:p>
            <a:r>
              <a:rPr lang="en-US" sz="2400" dirty="0" smtClean="0"/>
              <a:t>x</a:t>
            </a:r>
            <a:endParaRPr lang="en-US" sz="2400" dirty="0"/>
          </a:p>
        </p:txBody>
      </p:sp>
    </p:spTree>
    <p:extLst>
      <p:ext uri="{BB962C8B-B14F-4D97-AF65-F5344CB8AC3E}">
        <p14:creationId xmlns:p14="http://schemas.microsoft.com/office/powerpoint/2010/main" val="2570268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4676"/>
            <a:ext cx="10515600" cy="1325563"/>
          </a:xfrm>
        </p:spPr>
        <p:txBody>
          <a:bodyPr/>
          <a:lstStyle/>
          <a:p>
            <a:r>
              <a:rPr lang="en-US" dirty="0" smtClean="0"/>
              <a:t>Problem </a:t>
            </a:r>
            <a:r>
              <a:rPr lang="en-US" dirty="0"/>
              <a:t>2.2. Option 1.</a:t>
            </a:r>
          </a:p>
        </p:txBody>
      </p:sp>
      <p:sp>
        <p:nvSpPr>
          <p:cNvPr id="3" name="Content Placeholder 2"/>
          <p:cNvSpPr>
            <a:spLocks noGrp="1"/>
          </p:cNvSpPr>
          <p:nvPr>
            <p:ph idx="1"/>
          </p:nvPr>
        </p:nvSpPr>
        <p:spPr>
          <a:xfrm>
            <a:off x="300445" y="1189578"/>
            <a:ext cx="11599817" cy="4351338"/>
          </a:xfrm>
        </p:spPr>
        <p:txBody>
          <a:bodyPr/>
          <a:lstStyle/>
          <a:p>
            <a:pPr marL="0" indent="0">
              <a:buNone/>
            </a:pPr>
            <a:r>
              <a:rPr lang="en-US" dirty="0" smtClean="0"/>
              <a:t>Assume that the inputs are a and b. The functions are defined as follows.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47923814"/>
              </p:ext>
            </p:extLst>
          </p:nvPr>
        </p:nvGraphicFramePr>
        <p:xfrm>
          <a:off x="300445" y="1645920"/>
          <a:ext cx="11599817" cy="5111931"/>
        </p:xfrm>
        <a:graphic>
          <a:graphicData uri="http://schemas.openxmlformats.org/drawingml/2006/table">
            <a:tbl>
              <a:tblPr firstRow="1" bandRow="1">
                <a:tableStyleId>{F5AB1C69-6EDB-4FF4-983F-18BD219EF322}</a:tableStyleId>
              </a:tblPr>
              <a:tblGrid>
                <a:gridCol w="1477555">
                  <a:extLst>
                    <a:ext uri="{9D8B030D-6E8A-4147-A177-3AD203B41FA5}">
                      <a16:colId xmlns:a16="http://schemas.microsoft.com/office/drawing/2014/main" val="50911851"/>
                    </a:ext>
                  </a:extLst>
                </a:gridCol>
                <a:gridCol w="3048000">
                  <a:extLst>
                    <a:ext uri="{9D8B030D-6E8A-4147-A177-3AD203B41FA5}">
                      <a16:colId xmlns:a16="http://schemas.microsoft.com/office/drawing/2014/main" val="1311439063"/>
                    </a:ext>
                  </a:extLst>
                </a:gridCol>
                <a:gridCol w="2305346">
                  <a:extLst>
                    <a:ext uri="{9D8B030D-6E8A-4147-A177-3AD203B41FA5}">
                      <a16:colId xmlns:a16="http://schemas.microsoft.com/office/drawing/2014/main" val="482590229"/>
                    </a:ext>
                  </a:extLst>
                </a:gridCol>
                <a:gridCol w="2613545">
                  <a:extLst>
                    <a:ext uri="{9D8B030D-6E8A-4147-A177-3AD203B41FA5}">
                      <a16:colId xmlns:a16="http://schemas.microsoft.com/office/drawing/2014/main" val="1503262464"/>
                    </a:ext>
                  </a:extLst>
                </a:gridCol>
                <a:gridCol w="2155371">
                  <a:extLst>
                    <a:ext uri="{9D8B030D-6E8A-4147-A177-3AD203B41FA5}">
                      <a16:colId xmlns:a16="http://schemas.microsoft.com/office/drawing/2014/main" val="1948907715"/>
                    </a:ext>
                  </a:extLst>
                </a:gridCol>
              </a:tblGrid>
              <a:tr h="411530">
                <a:tc>
                  <a:txBody>
                    <a:bodyPr/>
                    <a:lstStyle/>
                    <a:p>
                      <a:r>
                        <a:rPr lang="en-US" sz="2000" dirty="0" smtClean="0">
                          <a:solidFill>
                            <a:srgbClr val="0000FF"/>
                          </a:solidFill>
                        </a:rPr>
                        <a:t>Layer1</a:t>
                      </a:r>
                      <a:endParaRPr lang="en-US" sz="2000" dirty="0">
                        <a:solidFill>
                          <a:srgbClr val="0000FF"/>
                        </a:solidFill>
                      </a:endParaRPr>
                    </a:p>
                  </a:txBody>
                  <a:tcPr/>
                </a:tc>
                <a:tc>
                  <a:txBody>
                    <a:bodyPr/>
                    <a:lstStyle/>
                    <a:p>
                      <a:r>
                        <a:rPr lang="en-US" sz="2000" dirty="0" smtClean="0">
                          <a:solidFill>
                            <a:srgbClr val="0000FF"/>
                          </a:solidFill>
                        </a:rPr>
                        <a:t>Layer 2</a:t>
                      </a:r>
                      <a:endParaRPr lang="en-US" sz="2000" dirty="0">
                        <a:solidFill>
                          <a:srgbClr val="0000FF"/>
                        </a:solidFill>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0000FF"/>
                          </a:solidFill>
                        </a:rPr>
                        <a:t>Layer 3</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0000FF"/>
                          </a:solidFill>
                        </a:rPr>
                        <a:t>Layer 4</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0000FF"/>
                          </a:solidFill>
                        </a:rPr>
                        <a:t>Layer 5</a:t>
                      </a:r>
                    </a:p>
                  </a:txBody>
                  <a:tcPr/>
                </a:tc>
                <a:extLst>
                  <a:ext uri="{0D108BD9-81ED-4DB2-BD59-A6C34878D82A}">
                    <a16:rowId xmlns:a16="http://schemas.microsoft.com/office/drawing/2014/main" val="3371250032"/>
                  </a:ext>
                </a:extLst>
              </a:tr>
              <a:tr h="101232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baseline="0" dirty="0" smtClean="0"/>
                        <a:t>g</a:t>
                      </a:r>
                      <a:r>
                        <a:rPr lang="en-US" sz="2800" baseline="-25000" dirty="0" smtClean="0"/>
                        <a:t>11</a:t>
                      </a:r>
                      <a:r>
                        <a:rPr lang="en-US" sz="2800" baseline="0" dirty="0" smtClean="0"/>
                        <a:t>(</a:t>
                      </a:r>
                      <a:r>
                        <a:rPr lang="en-US" sz="2800" baseline="0" dirty="0" err="1" smtClean="0"/>
                        <a:t>a,b</a:t>
                      </a:r>
                      <a:r>
                        <a:rPr lang="en-US" sz="2800"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800" baseline="0" dirty="0" smtClean="0"/>
                        <a:t>= </a:t>
                      </a:r>
                      <a:r>
                        <a:rPr lang="en-US" sz="2800" baseline="0" dirty="0" err="1" smtClean="0"/>
                        <a:t>a+b</a:t>
                      </a:r>
                      <a:endParaRPr lang="en-US" sz="2800" baseline="-25000" dirty="0" smtClean="0">
                        <a:solidFill>
                          <a:srgbClr val="0070C0"/>
                        </a:solidFill>
                      </a:endParaRPr>
                    </a:p>
                  </a:txBody>
                  <a:tcPr/>
                </a:tc>
                <a:tc>
                  <a:txBody>
                    <a:bodyPr/>
                    <a:lstStyle/>
                    <a:p>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21</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r>
                        <a:rPr kumimoji="0" lang="en-US" sz="2800" b="0" i="0" u="none" strike="noStrike" kern="1200" cap="none" spc="0" normalizeH="0" baseline="0" noProof="0" dirty="0" smtClean="0">
                          <a:ln>
                            <a:noFill/>
                          </a:ln>
                          <a:solidFill>
                            <a:prstClr val="black"/>
                          </a:solidFill>
                          <a:effectLst/>
                          <a:uLnTx/>
                          <a:uFillTx/>
                          <a:latin typeface="+mn-lt"/>
                          <a:ea typeface="+mn-ea"/>
                          <a:cs typeface="+mn-cs"/>
                        </a:rPr>
                        <a:t>= sin(a)./(cos</a:t>
                      </a:r>
                      <a:r>
                        <a:rPr kumimoji="0" lang="en-US" sz="2800" b="0" i="0" u="none" strike="noStrike" kern="1200" cap="none" spc="0" normalizeH="0" baseline="30000" noProof="0" dirty="0" smtClean="0">
                          <a:ln>
                            <a:noFill/>
                          </a:ln>
                          <a:solidFill>
                            <a:prstClr val="black"/>
                          </a:solidFill>
                          <a:effectLst/>
                          <a:uLnTx/>
                          <a:uFillTx/>
                          <a:latin typeface="+mn-lt"/>
                          <a:ea typeface="+mn-ea"/>
                          <a:cs typeface="+mn-cs"/>
                        </a:rPr>
                        <a:t>2</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(b)+1)</a:t>
                      </a:r>
                      <a:endParaRPr lang="en-US" sz="2000" dirty="0"/>
                    </a:p>
                  </a:txBody>
                  <a:tcPr/>
                </a:tc>
                <a:tc>
                  <a:txBody>
                    <a:bodyPr/>
                    <a:lstStyle/>
                    <a:p>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31</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p>
                    <a:p>
                      <a:r>
                        <a:rPr kumimoji="0" lang="en-US" sz="2800" b="0" i="0" u="none" strike="noStrike" kern="1200" cap="none" spc="0" normalizeH="0" baseline="0" noProof="0" dirty="0" smtClean="0">
                          <a:ln>
                            <a:noFill/>
                          </a:ln>
                          <a:solidFill>
                            <a:prstClr val="black"/>
                          </a:solidFill>
                          <a:effectLst/>
                          <a:uLnTx/>
                          <a:uFillTx/>
                          <a:latin typeface="+mn-lt"/>
                          <a:ea typeface="+mn-ea"/>
                          <a:cs typeface="+mn-cs"/>
                        </a:rPr>
                        <a:t>= e</a:t>
                      </a:r>
                      <a:r>
                        <a:rPr kumimoji="0" lang="en-US" sz="2800" b="0" i="0" u="none" strike="noStrike" kern="1200" cap="none" spc="0" normalizeH="0" baseline="3000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3000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3000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3000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30000" noProof="0" dirty="0" smtClean="0">
                          <a:ln>
                            <a:noFill/>
                          </a:ln>
                          <a:solidFill>
                            <a:prstClr val="black"/>
                          </a:solidFill>
                          <a:effectLst/>
                          <a:uLnTx/>
                          <a:uFillTx/>
                          <a:latin typeface="+mn-lt"/>
                          <a:ea typeface="+mn-ea"/>
                          <a:cs typeface="+mn-cs"/>
                        </a:rPr>
                        <a:t>) </a:t>
                      </a:r>
                      <a:endParaRPr lang="en-US" sz="2000" baseline="30000" dirty="0"/>
                    </a:p>
                  </a:txBody>
                  <a:tcPr/>
                </a:tc>
                <a:tc>
                  <a:txBody>
                    <a:bodyPr/>
                    <a:lstStyle/>
                    <a:p>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41</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r>
                        <a:rPr kumimoji="0" lang="en-US" sz="2800" b="0" i="0" u="none" strike="noStrike" kern="1200" cap="none" spc="0" normalizeH="0" baseline="0" noProof="0" dirty="0" smtClean="0">
                          <a:ln>
                            <a:noFill/>
                          </a:ln>
                          <a:solidFill>
                            <a:prstClr val="black"/>
                          </a:solidFill>
                          <a:effectLst/>
                          <a:uLnTx/>
                          <a:uFillTx/>
                          <a:latin typeface="+mn-lt"/>
                          <a:ea typeface="+mn-ea"/>
                          <a:cs typeface="+mn-cs"/>
                        </a:rPr>
                        <a:t>= cos(a) + sin(b) </a:t>
                      </a:r>
                      <a:endParaRPr lang="en-US" sz="2000" dirty="0"/>
                    </a:p>
                  </a:txBody>
                  <a:tcPr/>
                </a:tc>
                <a:tc>
                  <a:txBody>
                    <a:bodyPr/>
                    <a:lstStyle/>
                    <a:p>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51</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p>
                    <a:p>
                      <a:r>
                        <a:rPr kumimoji="0" lang="en-US" sz="2800" b="0" i="0" u="none" strike="noStrike" kern="1200" cap="none" spc="0" normalizeH="0" baseline="0" noProof="0" dirty="0" smtClean="0">
                          <a:ln>
                            <a:noFill/>
                          </a:ln>
                          <a:solidFill>
                            <a:prstClr val="black"/>
                          </a:solidFill>
                          <a:effectLst/>
                          <a:uLnTx/>
                          <a:uFillTx/>
                          <a:latin typeface="+mn-lt"/>
                          <a:ea typeface="+mn-ea"/>
                          <a:cs typeface="+mn-cs"/>
                        </a:rPr>
                        <a:t>= b .* sin(a)</a:t>
                      </a:r>
                      <a:endParaRPr lang="en-US" sz="2000" dirty="0"/>
                    </a:p>
                  </a:txBody>
                  <a:tcPr/>
                </a:tc>
                <a:extLst>
                  <a:ext uri="{0D108BD9-81ED-4DB2-BD59-A6C34878D82A}">
                    <a16:rowId xmlns:a16="http://schemas.microsoft.com/office/drawing/2014/main" val="3616298010"/>
                  </a:ext>
                </a:extLst>
              </a:tr>
              <a:tr h="92594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baseline="0" dirty="0" smtClean="0"/>
                        <a:t>g</a:t>
                      </a:r>
                      <a:r>
                        <a:rPr lang="en-US" sz="2800" baseline="-25000" dirty="0" smtClean="0"/>
                        <a:t>12</a:t>
                      </a:r>
                      <a:r>
                        <a:rPr lang="en-US" sz="2800" baseline="0" dirty="0" smtClean="0"/>
                        <a:t>(</a:t>
                      </a:r>
                      <a:r>
                        <a:rPr lang="en-US" sz="2800" baseline="0" dirty="0" err="1" smtClean="0"/>
                        <a:t>a,b</a:t>
                      </a:r>
                      <a:r>
                        <a:rPr lang="en-US" sz="2800"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800" baseline="0" dirty="0" smtClean="0"/>
                        <a:t>= a-b</a:t>
                      </a:r>
                      <a:endParaRPr lang="en-US" sz="2800" baseline="-25000"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22</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a.*b </a:t>
                      </a:r>
                      <a:endParaRPr kumimoji="0" lang="en-US" sz="20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32</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a – b</a:t>
                      </a:r>
                      <a:endParaRPr kumimoji="0" lang="en-US" sz="2000" b="0" i="0" u="none" strike="noStrike" kern="1200" cap="none" spc="0" normalizeH="0" baseline="3000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42</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cos (b) + sin(a)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endParaRPr kumimoji="0" lang="en-US" sz="20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530058447"/>
                  </a:ext>
                </a:extLst>
              </a:tr>
              <a:tr h="925941">
                <a:tc>
                  <a:txBody>
                    <a:bodyPr/>
                    <a:lstStyle/>
                    <a:p>
                      <a:endParaRPr 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23</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a + b</a:t>
                      </a:r>
                      <a:endParaRPr kumimoji="0" lang="en-US" sz="20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33</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sin(a) + cos(b)</a:t>
                      </a:r>
                      <a:endParaRPr kumimoji="0" lang="en-US" sz="2000" b="0" i="0" u="none" strike="noStrike" kern="1200" cap="none" spc="0" normalizeH="0" baseline="30000" noProof="0" dirty="0" smtClean="0">
                        <a:ln>
                          <a:noFill/>
                        </a:ln>
                        <a:solidFill>
                          <a:prstClr val="black"/>
                        </a:solidFill>
                        <a:effectLst/>
                        <a:uLnTx/>
                        <a:uFillTx/>
                        <a:latin typeface="+mn-lt"/>
                        <a:ea typeface="+mn-ea"/>
                        <a:cs typeface="+mn-cs"/>
                      </a:endParaRPr>
                    </a:p>
                  </a:txBody>
                  <a:tcPr/>
                </a:tc>
                <a:tc>
                  <a:txBody>
                    <a:bodyPr/>
                    <a:lstStyle/>
                    <a:p>
                      <a:endParaRPr lang="en-US" sz="2000" dirty="0"/>
                    </a:p>
                  </a:txBody>
                  <a:tcPr/>
                </a:tc>
                <a:tc>
                  <a:txBody>
                    <a:bodyPr/>
                    <a:lstStyle/>
                    <a:p>
                      <a:endParaRPr lang="en-US" sz="2000" dirty="0"/>
                    </a:p>
                  </a:txBody>
                  <a:tcPr/>
                </a:tc>
                <a:extLst>
                  <a:ext uri="{0D108BD9-81ED-4DB2-BD59-A6C34878D82A}">
                    <a16:rowId xmlns:a16="http://schemas.microsoft.com/office/drawing/2014/main" val="4133058840"/>
                  </a:ext>
                </a:extLst>
              </a:tr>
              <a:tr h="925941">
                <a:tc>
                  <a:txBody>
                    <a:bodyPr/>
                    <a:lstStyle/>
                    <a:p>
                      <a:endParaRPr 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24</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b - a </a:t>
                      </a:r>
                      <a:endParaRPr kumimoji="0" lang="en-US" sz="20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34</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cos(b) ./ (|a| + 1)</a:t>
                      </a:r>
                      <a:endParaRPr kumimoji="0" lang="en-US" sz="20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endParaRPr lang="en-US" sz="2000" dirty="0"/>
                    </a:p>
                  </a:txBody>
                  <a:tcPr/>
                </a:tc>
                <a:tc>
                  <a:txBody>
                    <a:bodyPr/>
                    <a:lstStyle/>
                    <a:p>
                      <a:endParaRPr lang="en-US" sz="2000" dirty="0"/>
                    </a:p>
                  </a:txBody>
                  <a:tcPr/>
                </a:tc>
                <a:extLst>
                  <a:ext uri="{0D108BD9-81ED-4DB2-BD59-A6C34878D82A}">
                    <a16:rowId xmlns:a16="http://schemas.microsoft.com/office/drawing/2014/main" val="721358885"/>
                  </a:ext>
                </a:extLst>
              </a:tr>
            </a:tbl>
          </a:graphicData>
        </a:graphic>
      </p:graphicFrame>
    </p:spTree>
    <p:extLst>
      <p:ext uri="{BB962C8B-B14F-4D97-AF65-F5344CB8AC3E}">
        <p14:creationId xmlns:p14="http://schemas.microsoft.com/office/powerpoint/2010/main" val="2160896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 </a:t>
            </a:r>
            <a:r>
              <a:rPr lang="en-US" dirty="0"/>
              <a:t>Option 1.</a:t>
            </a:r>
          </a:p>
        </p:txBody>
      </p:sp>
      <p:sp>
        <p:nvSpPr>
          <p:cNvPr id="3" name="Content Placeholder 2"/>
          <p:cNvSpPr>
            <a:spLocks noGrp="1"/>
          </p:cNvSpPr>
          <p:nvPr>
            <p:ph idx="1"/>
          </p:nvPr>
        </p:nvSpPr>
        <p:spPr>
          <a:xfrm>
            <a:off x="838200" y="1825624"/>
            <a:ext cx="10515600" cy="4727575"/>
          </a:xfrm>
        </p:spPr>
        <p:txBody>
          <a:bodyPr>
            <a:normAutofit/>
          </a:bodyPr>
          <a:lstStyle/>
          <a:p>
            <a:pPr marL="0" indent="0">
              <a:buNone/>
            </a:pPr>
            <a:r>
              <a:rPr lang="en-US" dirty="0" smtClean="0"/>
              <a:t>Set x in [-1.5, 1.5] and y in </a:t>
            </a:r>
            <a:r>
              <a:rPr lang="en-US" dirty="0"/>
              <a:t>[-1.5, 1.5</a:t>
            </a:r>
            <a:r>
              <a:rPr lang="en-US" dirty="0" smtClean="0"/>
              <a:t>]. The step size is 0.05.</a:t>
            </a:r>
          </a:p>
          <a:p>
            <a:pPr marL="0" indent="0">
              <a:buNone/>
            </a:pPr>
            <a:r>
              <a:rPr lang="en-US" dirty="0" smtClean="0"/>
              <a:t>Plot the mesh of z. Label the x-axis and the y-axis.</a:t>
            </a:r>
          </a:p>
          <a:p>
            <a:pPr marL="0" indent="0">
              <a:buNone/>
            </a:pPr>
            <a:endParaRPr lang="en-US" dirty="0" smtClean="0"/>
          </a:p>
          <a:p>
            <a:pPr marL="0" indent="0">
              <a:buNone/>
            </a:pPr>
            <a:r>
              <a:rPr lang="en-US" dirty="0" smtClean="0"/>
              <a:t>Hint:</a:t>
            </a:r>
          </a:p>
          <a:p>
            <a:pPr marL="0" indent="0">
              <a:buNone/>
            </a:pPr>
            <a:r>
              <a:rPr lang="en-US" dirty="0" smtClean="0"/>
              <a:t>Use </a:t>
            </a:r>
            <a:r>
              <a:rPr lang="en-US" dirty="0" err="1" smtClean="0"/>
              <a:t>meshz</a:t>
            </a:r>
            <a:r>
              <a:rPr lang="en-US" dirty="0" smtClean="0"/>
              <a:t>(X</a:t>
            </a:r>
            <a:r>
              <a:rPr lang="en-US" dirty="0"/>
              <a:t>, Y, Z</a:t>
            </a:r>
            <a:r>
              <a:rPr lang="en-US" dirty="0" smtClean="0"/>
              <a:t>);</a:t>
            </a:r>
          </a:p>
          <a:p>
            <a:pPr marL="0" indent="0">
              <a:buNone/>
            </a:pPr>
            <a:endParaRPr lang="en-US" dirty="0"/>
          </a:p>
          <a:p>
            <a:pPr marL="0" indent="0">
              <a:buNone/>
            </a:pPr>
            <a:r>
              <a:rPr lang="en-US" dirty="0" smtClean="0"/>
              <a:t>X and Y are produced by </a:t>
            </a:r>
            <a:r>
              <a:rPr lang="en-US" dirty="0" err="1" smtClean="0"/>
              <a:t>meshgrid</a:t>
            </a:r>
            <a:r>
              <a:rPr lang="en-US" dirty="0" smtClean="0"/>
              <a:t>.</a:t>
            </a:r>
          </a:p>
          <a:p>
            <a:pPr marL="0" indent="0">
              <a:buNone/>
            </a:pPr>
            <a:r>
              <a:rPr lang="en-US" dirty="0" smtClean="0"/>
              <a:t>Z contains the values for all the combinations of x and y in the grid of X and Y.</a:t>
            </a:r>
            <a:endParaRPr lang="en-US" dirty="0"/>
          </a:p>
          <a:p>
            <a:pPr marL="0" indent="0">
              <a:buNone/>
            </a:pPr>
            <a:endParaRPr lang="en-US" dirty="0"/>
          </a:p>
        </p:txBody>
      </p:sp>
    </p:spTree>
    <p:extLst>
      <p:ext uri="{BB962C8B-B14F-4D97-AF65-F5344CB8AC3E}">
        <p14:creationId xmlns:p14="http://schemas.microsoft.com/office/powerpoint/2010/main" val="25297571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Problem 2.2. </a:t>
            </a:r>
            <a:r>
              <a:rPr lang="en-US" sz="3600" dirty="0"/>
              <a:t>Option 1</a:t>
            </a:r>
            <a:r>
              <a:rPr lang="en-US" sz="3600" dirty="0" smtClean="0"/>
              <a:t>. Notice that the labels of the x-axis and y-axis shows the ranges that are the same as what we set for x and y.</a:t>
            </a:r>
            <a:endParaRPr lang="en-US" sz="3600" dirty="0"/>
          </a:p>
        </p:txBody>
      </p:sp>
      <p:pic>
        <p:nvPicPr>
          <p:cNvPr id="5" name="Picture 4"/>
          <p:cNvPicPr>
            <a:picLocks noChangeAspect="1"/>
          </p:cNvPicPr>
          <p:nvPr/>
        </p:nvPicPr>
        <p:blipFill rotWithShape="1">
          <a:blip r:embed="rId3"/>
          <a:srcRect l="8875" t="14445" r="6625" b="10445"/>
          <a:stretch/>
        </p:blipFill>
        <p:spPr>
          <a:xfrm>
            <a:off x="990600" y="1962150"/>
            <a:ext cx="9791700" cy="4895850"/>
          </a:xfrm>
          <a:prstGeom prst="rect">
            <a:avLst/>
          </a:prstGeom>
        </p:spPr>
      </p:pic>
    </p:spTree>
    <p:extLst>
      <p:ext uri="{BB962C8B-B14F-4D97-AF65-F5344CB8AC3E}">
        <p14:creationId xmlns:p14="http://schemas.microsoft.com/office/powerpoint/2010/main" val="26829488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Content</a:t>
            </a:r>
            <a:endParaRPr lang="zh-TW" altLang="en-US" dirty="0"/>
          </a:p>
        </p:txBody>
      </p:sp>
      <p:sp>
        <p:nvSpPr>
          <p:cNvPr id="3" name="內容版面配置區 2"/>
          <p:cNvSpPr>
            <a:spLocks noGrp="1"/>
          </p:cNvSpPr>
          <p:nvPr>
            <p:ph idx="1"/>
          </p:nvPr>
        </p:nvSpPr>
        <p:spPr/>
        <p:txBody>
          <a:bodyPr/>
          <a:lstStyle/>
          <a:p>
            <a:pPr marL="0" indent="0">
              <a:buNone/>
            </a:pPr>
            <a:r>
              <a:rPr lang="en-US" altLang="zh-TW" dirty="0" smtClean="0"/>
              <a:t>There are two problems. You must answer all of them.</a:t>
            </a:r>
          </a:p>
          <a:p>
            <a:pPr marL="0" indent="0">
              <a:buNone/>
            </a:pPr>
            <a:endParaRPr lang="en-US" altLang="zh-TW" dirty="0"/>
          </a:p>
          <a:p>
            <a:pPr marL="0" indent="0">
              <a:buNone/>
            </a:pPr>
            <a:r>
              <a:rPr lang="en-US" altLang="zh-TW" dirty="0" smtClean="0"/>
              <a:t>You can create new files for functions.</a:t>
            </a:r>
            <a:endParaRPr lang="zh-TW" altLang="en-US" dirty="0"/>
          </a:p>
        </p:txBody>
      </p:sp>
    </p:spTree>
    <p:extLst>
      <p:ext uri="{BB962C8B-B14F-4D97-AF65-F5344CB8AC3E}">
        <p14:creationId xmlns:p14="http://schemas.microsoft.com/office/powerpoint/2010/main" val="3517182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 Option 2.</a:t>
            </a:r>
            <a:endParaRPr lang="en-US" dirty="0"/>
          </a:p>
        </p:txBody>
      </p:sp>
      <p:sp>
        <p:nvSpPr>
          <p:cNvPr id="3" name="Content Placeholder 2"/>
          <p:cNvSpPr>
            <a:spLocks noGrp="1"/>
          </p:cNvSpPr>
          <p:nvPr>
            <p:ph idx="1"/>
          </p:nvPr>
        </p:nvSpPr>
        <p:spPr/>
        <p:txBody>
          <a:bodyPr/>
          <a:lstStyle/>
          <a:p>
            <a:pPr marL="0" indent="0">
              <a:buNone/>
            </a:pPr>
            <a:r>
              <a:rPr lang="en-US" dirty="0" smtClean="0"/>
              <a:t>Call </a:t>
            </a:r>
            <a:r>
              <a:rPr lang="en-US" dirty="0" err="1" smtClean="0"/>
              <a:t>julia</a:t>
            </a:r>
            <a:r>
              <a:rPr lang="en-US" dirty="0" smtClean="0"/>
              <a:t> to create a fractal image.</a:t>
            </a:r>
          </a:p>
          <a:p>
            <a:r>
              <a:rPr lang="en-US" dirty="0" smtClean="0"/>
              <a:t>arg1 </a:t>
            </a:r>
            <a:r>
              <a:rPr lang="en-US" dirty="0"/>
              <a:t>= 120</a:t>
            </a:r>
            <a:r>
              <a:rPr lang="en-US" dirty="0" smtClean="0"/>
              <a:t>;  </a:t>
            </a:r>
            <a:r>
              <a:rPr lang="en-US" dirty="0"/>
              <a:t>arg2 = 350</a:t>
            </a:r>
            <a:r>
              <a:rPr lang="en-US" dirty="0" smtClean="0"/>
              <a:t>;</a:t>
            </a:r>
          </a:p>
          <a:p>
            <a:endParaRPr lang="en-US" dirty="0"/>
          </a:p>
          <a:p>
            <a:r>
              <a:rPr lang="en-US" dirty="0" smtClean="0"/>
              <a:t>Save the </a:t>
            </a:r>
            <a:r>
              <a:rPr lang="en-US" dirty="0" err="1" smtClean="0"/>
              <a:t>julia</a:t>
            </a:r>
            <a:r>
              <a:rPr lang="en-US" dirty="0" smtClean="0"/>
              <a:t> image.</a:t>
            </a:r>
          </a:p>
          <a:p>
            <a:pPr marL="0" indent="0">
              <a:buNone/>
            </a:pPr>
            <a:r>
              <a:rPr lang="en-US" dirty="0"/>
              <a:t> </a:t>
            </a:r>
            <a:r>
              <a:rPr lang="en-US" dirty="0" smtClean="0"/>
              <a:t>Load  tmp.png and combine the </a:t>
            </a:r>
            <a:r>
              <a:rPr lang="en-US" dirty="0" err="1" smtClean="0"/>
              <a:t>julia</a:t>
            </a:r>
            <a:r>
              <a:rPr lang="en-US" dirty="0" smtClean="0"/>
              <a:t> image to produce a new image. Please see the demo image.</a:t>
            </a:r>
            <a:endParaRPr lang="en-US" dirty="0"/>
          </a:p>
        </p:txBody>
      </p:sp>
    </p:spTree>
    <p:extLst>
      <p:ext uri="{BB962C8B-B14F-4D97-AF65-F5344CB8AC3E}">
        <p14:creationId xmlns:p14="http://schemas.microsoft.com/office/powerpoint/2010/main" val="35612471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 Option 2. The </a:t>
            </a:r>
            <a:r>
              <a:rPr lang="en-US" dirty="0" err="1" smtClean="0"/>
              <a:t>julia</a:t>
            </a:r>
            <a:r>
              <a:rPr lang="en-US" dirty="0" smtClean="0"/>
              <a:t> image.</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rotWithShape="1">
          <a:blip r:embed="rId2"/>
          <a:srcRect l="21748" t="12222" r="21376" b="11334"/>
          <a:stretch/>
        </p:blipFill>
        <p:spPr>
          <a:xfrm>
            <a:off x="2933700" y="2288971"/>
            <a:ext cx="5943600" cy="4493623"/>
          </a:xfrm>
          <a:prstGeom prst="rect">
            <a:avLst/>
          </a:prstGeom>
        </p:spPr>
      </p:pic>
    </p:spTree>
    <p:extLst>
      <p:ext uri="{BB962C8B-B14F-4D97-AF65-F5344CB8AC3E}">
        <p14:creationId xmlns:p14="http://schemas.microsoft.com/office/powerpoint/2010/main" val="6743214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 Option 2. The tmp.png image</a:t>
            </a:r>
            <a:endParaRPr lang="en-US" dirty="0"/>
          </a:p>
        </p:txBody>
      </p:sp>
      <p:pic>
        <p:nvPicPr>
          <p:cNvPr id="5" name="Picture 4"/>
          <p:cNvPicPr>
            <a:picLocks noChangeAspect="1"/>
          </p:cNvPicPr>
          <p:nvPr/>
        </p:nvPicPr>
        <p:blipFill rotWithShape="1">
          <a:blip r:embed="rId2"/>
          <a:srcRect l="18751" t="13111" r="19000" b="13555"/>
          <a:stretch/>
        </p:blipFill>
        <p:spPr>
          <a:xfrm>
            <a:off x="2343150" y="2116616"/>
            <a:ext cx="6838950" cy="4531834"/>
          </a:xfrm>
          <a:prstGeom prst="rect">
            <a:avLst/>
          </a:prstGeom>
        </p:spPr>
      </p:pic>
    </p:spTree>
    <p:extLst>
      <p:ext uri="{BB962C8B-B14F-4D97-AF65-F5344CB8AC3E}">
        <p14:creationId xmlns:p14="http://schemas.microsoft.com/office/powerpoint/2010/main" val="16160009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65125"/>
            <a:ext cx="11201400" cy="1325563"/>
          </a:xfrm>
        </p:spPr>
        <p:txBody>
          <a:bodyPr>
            <a:noAutofit/>
          </a:bodyPr>
          <a:lstStyle/>
          <a:p>
            <a:r>
              <a:rPr lang="en-US" sz="3200" dirty="0" smtClean="0"/>
              <a:t>Problem 2.2. Option 2. The demo image of the </a:t>
            </a:r>
            <a:r>
              <a:rPr lang="en-US" sz="3200" dirty="0" smtClean="0"/>
              <a:t>result. </a:t>
            </a:r>
            <a:r>
              <a:rPr lang="en-US" sz="3200" b="1" dirty="0"/>
              <a:t>The image of tmp.png must not be distorted. The </a:t>
            </a:r>
            <a:r>
              <a:rPr lang="en-US" sz="3200" b="1" dirty="0" err="1"/>
              <a:t>julia</a:t>
            </a:r>
            <a:r>
              <a:rPr lang="en-US" sz="3200" b="1" dirty="0"/>
              <a:t> image must be large, covering at least 50% of the image of tmp.png.</a:t>
            </a:r>
            <a:br>
              <a:rPr lang="en-US" sz="3200" b="1" dirty="0"/>
            </a:br>
            <a:endParaRPr lang="en-US" sz="3200" dirty="0"/>
          </a:p>
        </p:txBody>
      </p:sp>
      <p:pic>
        <p:nvPicPr>
          <p:cNvPr id="3" name="Picture 2"/>
          <p:cNvPicPr>
            <a:picLocks noChangeAspect="1"/>
          </p:cNvPicPr>
          <p:nvPr/>
        </p:nvPicPr>
        <p:blipFill rotWithShape="1">
          <a:blip r:embed="rId2"/>
          <a:srcRect l="18750" t="12667" r="18875" b="13778"/>
          <a:stretch/>
        </p:blipFill>
        <p:spPr>
          <a:xfrm>
            <a:off x="2447925" y="1690688"/>
            <a:ext cx="7296150" cy="4839731"/>
          </a:xfrm>
          <a:prstGeom prst="rect">
            <a:avLst/>
          </a:prstGeom>
        </p:spPr>
      </p:pic>
    </p:spTree>
    <p:extLst>
      <p:ext uri="{BB962C8B-B14F-4D97-AF65-F5344CB8AC3E}">
        <p14:creationId xmlns:p14="http://schemas.microsoft.com/office/powerpoint/2010/main" val="16691700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 Marking scheme</a:t>
            </a:r>
            <a:endParaRPr lang="en-US" dirty="0"/>
          </a:p>
        </p:txBody>
      </p:sp>
      <p:sp>
        <p:nvSpPr>
          <p:cNvPr id="3" name="Content Placeholder 2"/>
          <p:cNvSpPr>
            <a:spLocks noGrp="1"/>
          </p:cNvSpPr>
          <p:nvPr>
            <p:ph idx="1"/>
          </p:nvPr>
        </p:nvSpPr>
        <p:spPr/>
        <p:txBody>
          <a:bodyPr/>
          <a:lstStyle/>
          <a:p>
            <a:pPr marL="0" indent="0">
              <a:buNone/>
            </a:pPr>
            <a:r>
              <a:rPr lang="en-US" dirty="0" smtClean="0"/>
              <a:t>Option 1.</a:t>
            </a:r>
          </a:p>
          <a:p>
            <a:pPr marL="0" indent="0">
              <a:buNone/>
            </a:pPr>
            <a:r>
              <a:rPr lang="en-US" dirty="0" smtClean="0"/>
              <a:t>[30%] The mesh is correct.</a:t>
            </a:r>
          </a:p>
          <a:p>
            <a:pPr marL="0" indent="0">
              <a:buNone/>
            </a:pPr>
            <a:endParaRPr lang="en-US" dirty="0"/>
          </a:p>
          <a:p>
            <a:pPr marL="0" indent="0">
              <a:buNone/>
            </a:pPr>
            <a:r>
              <a:rPr lang="en-US" dirty="0" smtClean="0"/>
              <a:t>Option 2.</a:t>
            </a:r>
          </a:p>
          <a:p>
            <a:pPr marL="0" indent="0">
              <a:buNone/>
            </a:pPr>
            <a:r>
              <a:rPr lang="en-US" dirty="0" smtClean="0"/>
              <a:t>[5%] The Julia image is correct.</a:t>
            </a:r>
          </a:p>
          <a:p>
            <a:pPr marL="0" indent="0">
              <a:buNone/>
            </a:pPr>
            <a:r>
              <a:rPr lang="en-US" dirty="0" smtClean="0"/>
              <a:t>[15%] The result image is similar to the demo image</a:t>
            </a:r>
            <a:r>
              <a:rPr lang="en-US" dirty="0" smtClean="0"/>
              <a:t>. </a:t>
            </a:r>
            <a:r>
              <a:rPr lang="en-US" b="1" dirty="0" smtClean="0"/>
              <a:t>The image of tmp.png must not be distorted. The </a:t>
            </a:r>
            <a:r>
              <a:rPr lang="en-US" b="1" dirty="0" err="1" smtClean="0"/>
              <a:t>julia</a:t>
            </a:r>
            <a:r>
              <a:rPr lang="en-US" b="1" dirty="0" smtClean="0"/>
              <a:t> image must be large, covering at least 50% of the image of tmp.png.</a:t>
            </a:r>
            <a:endParaRPr lang="en-US" b="1" dirty="0"/>
          </a:p>
        </p:txBody>
      </p:sp>
    </p:spTree>
    <p:extLst>
      <p:ext uri="{BB962C8B-B14F-4D97-AF65-F5344CB8AC3E}">
        <p14:creationId xmlns:p14="http://schemas.microsoft.com/office/powerpoint/2010/main" val="34348617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9194" y="365125"/>
            <a:ext cx="10515600" cy="1325563"/>
          </a:xfrm>
        </p:spPr>
        <p:txBody>
          <a:bodyPr/>
          <a:lstStyle/>
          <a:p>
            <a:r>
              <a:rPr lang="en-US" dirty="0" smtClean="0"/>
              <a:t>Hint</a:t>
            </a:r>
            <a:endParaRPr lang="en-US" dirty="0"/>
          </a:p>
        </p:txBody>
      </p:sp>
      <p:sp>
        <p:nvSpPr>
          <p:cNvPr id="3" name="Content Placeholder 2"/>
          <p:cNvSpPr>
            <a:spLocks noGrp="1"/>
          </p:cNvSpPr>
          <p:nvPr>
            <p:ph idx="1"/>
          </p:nvPr>
        </p:nvSpPr>
        <p:spPr>
          <a:xfrm>
            <a:off x="509451" y="1825625"/>
            <a:ext cx="11338559" cy="4351338"/>
          </a:xfrm>
        </p:spPr>
        <p:txBody>
          <a:bodyPr/>
          <a:lstStyle/>
          <a:p>
            <a:pPr marL="0" indent="0">
              <a:buNone/>
            </a:pPr>
            <a:r>
              <a:rPr lang="en-US" dirty="0"/>
              <a:t>K1 = 1-0.5.*K</a:t>
            </a:r>
            <a:r>
              <a:rPr lang="en-US" dirty="0" smtClean="0"/>
              <a:t>;	%guess the meaning. Here, K is the </a:t>
            </a:r>
            <a:r>
              <a:rPr lang="en-US" dirty="0" err="1" smtClean="0"/>
              <a:t>julia</a:t>
            </a:r>
            <a:r>
              <a:rPr lang="en-US" dirty="0" smtClean="0"/>
              <a:t> image in RGB.</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5935319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demo video and demo programs.</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or a demo program may have bugs. They show or illustrate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2977554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a:xfrm>
            <a:off x="838200" y="1825624"/>
            <a:ext cx="10515600" cy="4818243"/>
          </a:xfrm>
        </p:spPr>
        <p:txBody>
          <a:bodyPr>
            <a:normAutofit fontScale="85000" lnSpcReduction="10000"/>
          </a:bodyPr>
          <a:lstStyle/>
          <a:p>
            <a:pPr marL="0" indent="0">
              <a:buNone/>
            </a:pPr>
            <a:r>
              <a:rPr lang="en-US" dirty="0" smtClean="0"/>
              <a:t>Write all your programs in a folder. The folder name is mat_exam_02_student_ID. For example, if your ID is 12345678, the folder name is mat_exam_02_12345678.</a:t>
            </a:r>
          </a:p>
          <a:p>
            <a:pPr marL="0" indent="0">
              <a:buNone/>
            </a:pPr>
            <a:endParaRPr lang="en-US" dirty="0" smtClean="0"/>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ex02_X_yourStudentID.m,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ex02_3_12345678.m</a:t>
            </a:r>
            <a:r>
              <a:rPr lang="en-US" dirty="0" smtClean="0"/>
              <a:t>.</a:t>
            </a:r>
          </a:p>
          <a:p>
            <a:pPr marL="0" indent="0">
              <a:buNone/>
            </a:pPr>
            <a:endParaRPr lang="en-US" dirty="0" smtClean="0"/>
          </a:p>
          <a:p>
            <a:pPr marL="0" indent="0">
              <a:buNone/>
            </a:pPr>
            <a:r>
              <a:rPr lang="en-US" altLang="zh-TW" dirty="0" smtClean="0"/>
              <a:t>You must not </a:t>
            </a:r>
            <a:r>
              <a:rPr lang="en-US" altLang="zh-TW" dirty="0"/>
              <a:t>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p:txBody>
      </p:sp>
    </p:spTree>
    <p:extLst>
      <p:ext uri="{BB962C8B-B14F-4D97-AF65-F5344CB8AC3E}">
        <p14:creationId xmlns:p14="http://schemas.microsoft.com/office/powerpoint/2010/main" val="1563582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content header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sz="3100" b="1" dirty="0" smtClean="0"/>
              <a:t>At the top of the file, write down your name, ID, email address, department, and date. If you do not do so, you receive a score of zero in the corresponding problem.</a:t>
            </a:r>
            <a:endParaRPr lang="en-US" sz="3100" b="1" dirty="0"/>
          </a:p>
          <a:p>
            <a:pPr marL="0" indent="0">
              <a:buNone/>
            </a:pPr>
            <a:r>
              <a:rPr lang="en-US" dirty="0" smtClean="0"/>
              <a:t>%%%%%%%%%%%%%%%%%%%%%%%%%%%</a:t>
            </a:r>
          </a:p>
          <a:p>
            <a:pPr marL="0" indent="0">
              <a:buNone/>
            </a:pPr>
            <a:r>
              <a:rPr lang="en-US" dirty="0" smtClean="0"/>
              <a:t>% Final Exam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883" y="0"/>
            <a:ext cx="10515600" cy="1325563"/>
          </a:xfrm>
        </p:spPr>
        <p:txBody>
          <a:bodyPr/>
          <a:lstStyle/>
          <a:p>
            <a:r>
              <a:rPr lang="en-US" altLang="zh-TW" dirty="0"/>
              <a:t>File content</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close all; clear; </a:t>
            </a:r>
            <a:r>
              <a:rPr lang="en-US" dirty="0" err="1"/>
              <a:t>clc</a:t>
            </a:r>
            <a:r>
              <a:rPr lang="en-US" dirty="0"/>
              <a:t>;		% close all windows</a:t>
            </a:r>
          </a:p>
          <a:p>
            <a:pPr marL="0" indent="0">
              <a:buNone/>
            </a:pPr>
            <a:r>
              <a:rPr lang="en-US" dirty="0"/>
              <a:t>                            </a:t>
            </a:r>
            <a:r>
              <a:rPr lang="en-US" dirty="0" smtClean="0"/>
              <a:t>		% </a:t>
            </a:r>
            <a:r>
              <a:rPr lang="en-US" dirty="0"/>
              <a:t>clear variables, and clear screen</a:t>
            </a:r>
          </a:p>
          <a:p>
            <a:pPr marL="0" indent="0">
              <a:buNone/>
            </a:pPr>
            <a:endParaRPr lang="en-US" dirty="0"/>
          </a:p>
          <a:p>
            <a:pPr marL="0" indent="0">
              <a:buNone/>
            </a:pPr>
            <a:r>
              <a:rPr lang="en-US" dirty="0" err="1" smtClean="0"/>
              <a:t>disp</a:t>
            </a:r>
            <a:r>
              <a:rPr lang="en-US" dirty="0"/>
              <a:t>('Exam Problem </a:t>
            </a:r>
            <a:r>
              <a:rPr lang="en-US" dirty="0" smtClean="0"/>
              <a:t>2.1</a:t>
            </a:r>
            <a:r>
              <a:rPr lang="en-US" dirty="0"/>
              <a:t>') 	% show </a:t>
            </a:r>
            <a:r>
              <a:rPr lang="en-US" dirty="0" smtClean="0"/>
              <a:t>Exam </a:t>
            </a:r>
            <a:r>
              <a:rPr lang="en-US" dirty="0"/>
              <a:t>Problem </a:t>
            </a:r>
            <a:r>
              <a:rPr lang="en-US" dirty="0" smtClean="0"/>
              <a:t>2.1</a:t>
            </a:r>
            <a:endParaRPr lang="en-US" dirty="0"/>
          </a:p>
        </p:txBody>
      </p:sp>
    </p:spTree>
    <p:extLst>
      <p:ext uri="{BB962C8B-B14F-4D97-AF65-F5344CB8AC3E}">
        <p14:creationId xmlns:p14="http://schemas.microsoft.com/office/powerpoint/2010/main" val="23865142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63"/>
            <a:ext cx="10515600" cy="1325563"/>
          </a:xfrm>
        </p:spPr>
        <p:txBody>
          <a:bodyPr/>
          <a:lstStyle/>
          <a:p>
            <a:r>
              <a:rPr lang="en-US" dirty="0" smtClean="0"/>
              <a:t>(50%) Problem 2.1</a:t>
            </a:r>
            <a:endParaRPr lang="en-US" dirty="0"/>
          </a:p>
        </p:txBody>
      </p:sp>
      <p:sp>
        <p:nvSpPr>
          <p:cNvPr id="3" name="Content Placeholder 2"/>
          <p:cNvSpPr>
            <a:spLocks noGrp="1"/>
          </p:cNvSpPr>
          <p:nvPr>
            <p:ph idx="1"/>
          </p:nvPr>
        </p:nvSpPr>
        <p:spPr>
          <a:xfrm>
            <a:off x="838200" y="1115120"/>
            <a:ext cx="10515600" cy="5742879"/>
          </a:xfrm>
        </p:spPr>
        <p:txBody>
          <a:bodyPr>
            <a:normAutofit fontScale="85000" lnSpcReduction="20000"/>
          </a:bodyPr>
          <a:lstStyle/>
          <a:p>
            <a:pPr marL="0" indent="0">
              <a:buNone/>
            </a:pPr>
            <a:r>
              <a:rPr lang="en-US" altLang="zh-TW" dirty="0"/>
              <a:t>Assume that Y is generated randomly in a uniform manner inside </a:t>
            </a:r>
            <a:r>
              <a:rPr lang="en-US" altLang="zh-TW" dirty="0" smtClean="0"/>
              <a:t>(0,1).</a:t>
            </a:r>
            <a:endParaRPr lang="en-US" altLang="zh-TW" dirty="0"/>
          </a:p>
          <a:p>
            <a:pPr marL="0" indent="0">
              <a:buNone/>
            </a:pPr>
            <a:r>
              <a:rPr lang="en-US" altLang="zh-TW" dirty="0"/>
              <a:t>Let X = F(Y) = </a:t>
            </a:r>
            <a:r>
              <a:rPr lang="en-US" altLang="zh-TW" dirty="0" smtClean="0"/>
              <a:t>b sin(</a:t>
            </a:r>
            <a:r>
              <a:rPr lang="en-US" altLang="zh-TW" dirty="0" smtClean="0">
                <a:sym typeface="Symbol" panose="05050102010706020507" pitchFamily="18" charset="2"/>
              </a:rPr>
              <a:t>/2 a </a:t>
            </a:r>
            <a:r>
              <a:rPr lang="en-US" altLang="zh-TW" dirty="0" smtClean="0"/>
              <a:t>Y</a:t>
            </a:r>
            <a:r>
              <a:rPr lang="en-US" altLang="zh-TW" baseline="30000" dirty="0" smtClean="0"/>
              <a:t> </a:t>
            </a:r>
            <a:r>
              <a:rPr lang="en-US" altLang="zh-TW" baseline="30000" dirty="0"/>
              <a:t>2</a:t>
            </a:r>
            <a:r>
              <a:rPr lang="en-US" altLang="zh-TW" dirty="0" smtClean="0"/>
              <a:t>).</a:t>
            </a:r>
            <a:endParaRPr lang="en-US" altLang="zh-TW" dirty="0"/>
          </a:p>
          <a:p>
            <a:pPr marL="0" indent="0">
              <a:buNone/>
            </a:pPr>
            <a:endParaRPr lang="en-US" altLang="zh-TW" dirty="0"/>
          </a:p>
          <a:p>
            <a:pPr marL="0" indent="0">
              <a:buNone/>
            </a:pPr>
            <a:r>
              <a:rPr lang="en-US" altLang="zh-TW" dirty="0"/>
              <a:t>Ask to input a, </a:t>
            </a:r>
            <a:r>
              <a:rPr lang="en-US" altLang="zh-TW" dirty="0" smtClean="0"/>
              <a:t>and b. </a:t>
            </a:r>
            <a:r>
              <a:rPr lang="en-US" altLang="zh-TW" dirty="0"/>
              <a:t>Assume that each of them is nonzero. The valid input is that </a:t>
            </a:r>
            <a:endParaRPr lang="en-US" altLang="zh-TW" dirty="0" smtClean="0"/>
          </a:p>
          <a:p>
            <a:pPr>
              <a:buFont typeface="Wingdings" panose="05000000000000000000" pitchFamily="2" charset="2"/>
              <a:buChar char="Ø"/>
            </a:pPr>
            <a:r>
              <a:rPr lang="en-US" altLang="zh-TW" dirty="0"/>
              <a:t>	</a:t>
            </a:r>
            <a:r>
              <a:rPr lang="en-US" altLang="zh-TW" dirty="0" smtClean="0"/>
              <a:t>a in [0.1, 1], and </a:t>
            </a:r>
          </a:p>
          <a:p>
            <a:pPr>
              <a:buFont typeface="Wingdings" panose="05000000000000000000" pitchFamily="2" charset="2"/>
              <a:buChar char="Ø"/>
            </a:pPr>
            <a:r>
              <a:rPr lang="en-US" altLang="zh-TW" dirty="0"/>
              <a:t>	</a:t>
            </a:r>
            <a:r>
              <a:rPr lang="en-US" altLang="zh-TW" dirty="0" smtClean="0"/>
              <a:t>b in [-1, -0.1] or [0.1, 1].</a:t>
            </a:r>
          </a:p>
          <a:p>
            <a:pPr marL="0" indent="0">
              <a:buNone/>
            </a:pPr>
            <a:endParaRPr lang="en-US" altLang="zh-TW" dirty="0"/>
          </a:p>
          <a:p>
            <a:pPr marL="0" indent="0">
              <a:buNone/>
            </a:pPr>
            <a:r>
              <a:rPr lang="en-US" altLang="zh-TW" dirty="0"/>
              <a:t>Ask to input the number of samples of X. Let the number be n. Implement the following steps:</a:t>
            </a:r>
          </a:p>
          <a:p>
            <a:pPr marL="514350" indent="-514350">
              <a:buFont typeface="+mj-lt"/>
              <a:buAutoNum type="arabicPeriod"/>
            </a:pPr>
            <a:r>
              <a:rPr lang="en-US" altLang="zh-TW" dirty="0"/>
              <a:t>If n is zero, quit the program. n is inside [0, </a:t>
            </a:r>
            <a:r>
              <a:rPr lang="en-US" altLang="zh-TW" dirty="0" smtClean="0"/>
              <a:t>2000000].</a:t>
            </a:r>
            <a:endParaRPr lang="en-US" altLang="zh-TW" dirty="0"/>
          </a:p>
          <a:p>
            <a:pPr marL="514350" indent="-514350">
              <a:buFont typeface="+mj-lt"/>
              <a:buAutoNum type="arabicPeriod"/>
            </a:pPr>
            <a:r>
              <a:rPr lang="en-US" altLang="zh-TW" dirty="0"/>
              <a:t>Ask to input </a:t>
            </a:r>
            <a:r>
              <a:rPr lang="en-US" altLang="zh-TW" dirty="0" smtClean="0"/>
              <a:t>a  and b. </a:t>
            </a:r>
            <a:r>
              <a:rPr lang="en-US" altLang="zh-TW" dirty="0"/>
              <a:t>Check if they are valid. If they are invalid, show a message and </a:t>
            </a:r>
            <a:r>
              <a:rPr lang="en-US" altLang="zh-TW" dirty="0" smtClean="0"/>
              <a:t>repeat step 2.</a:t>
            </a:r>
          </a:p>
          <a:p>
            <a:pPr marL="514350" indent="-514350">
              <a:buFont typeface="+mj-lt"/>
              <a:buAutoNum type="arabicPeriod"/>
            </a:pPr>
            <a:r>
              <a:rPr lang="en-US" altLang="zh-TW" dirty="0" smtClean="0"/>
              <a:t>Ask to input an option:</a:t>
            </a:r>
          </a:p>
          <a:p>
            <a:pPr marL="0" indent="0">
              <a:buNone/>
            </a:pPr>
            <a:r>
              <a:rPr lang="en-US" altLang="zh-TW" dirty="0" smtClean="0"/>
              <a:t>	Option 1) </a:t>
            </a:r>
            <a:r>
              <a:rPr lang="en-US" dirty="0" smtClean="0"/>
              <a:t>Show pdf of x for given a and b</a:t>
            </a:r>
          </a:p>
          <a:p>
            <a:pPr marL="0" indent="0">
              <a:buNone/>
            </a:pPr>
            <a:r>
              <a:rPr lang="en-US" altLang="zh-TW" dirty="0" smtClean="0"/>
              <a:t>	Option 2) </a:t>
            </a:r>
            <a:r>
              <a:rPr lang="en-US" dirty="0"/>
              <a:t>Show pdf of x for fixed sets of a and </a:t>
            </a:r>
            <a:r>
              <a:rPr lang="en-US" dirty="0" smtClean="0"/>
              <a:t>b</a:t>
            </a:r>
            <a:endParaRPr lang="en-US" altLang="zh-TW" dirty="0"/>
          </a:p>
        </p:txBody>
      </p:sp>
    </p:spTree>
    <p:extLst>
      <p:ext uri="{BB962C8B-B14F-4D97-AF65-F5344CB8AC3E}">
        <p14:creationId xmlns:p14="http://schemas.microsoft.com/office/powerpoint/2010/main" val="17595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63"/>
            <a:ext cx="10515600" cy="1325563"/>
          </a:xfrm>
        </p:spPr>
        <p:txBody>
          <a:bodyPr/>
          <a:lstStyle/>
          <a:p>
            <a:r>
              <a:rPr lang="en-US" dirty="0" smtClean="0"/>
              <a:t>Problem 2.1. Option 1. [30%]</a:t>
            </a:r>
            <a:endParaRPr lang="en-US" dirty="0"/>
          </a:p>
        </p:txBody>
      </p:sp>
      <p:sp>
        <p:nvSpPr>
          <p:cNvPr id="3" name="Content Placeholder 2"/>
          <p:cNvSpPr>
            <a:spLocks noGrp="1"/>
          </p:cNvSpPr>
          <p:nvPr>
            <p:ph idx="1"/>
          </p:nvPr>
        </p:nvSpPr>
        <p:spPr>
          <a:xfrm>
            <a:off x="838200" y="1115120"/>
            <a:ext cx="10515600" cy="5742879"/>
          </a:xfrm>
        </p:spPr>
        <p:txBody>
          <a:bodyPr>
            <a:normAutofit/>
          </a:bodyPr>
          <a:lstStyle/>
          <a:p>
            <a:pPr marL="514350" indent="-514350">
              <a:buFont typeface="+mj-lt"/>
              <a:buAutoNum type="arabicPeriod"/>
            </a:pPr>
            <a:r>
              <a:rPr lang="en-US" altLang="zh-TW" dirty="0" smtClean="0"/>
              <a:t>Clear </a:t>
            </a:r>
            <a:r>
              <a:rPr lang="en-US" altLang="zh-TW" dirty="0"/>
              <a:t>the figure(s</a:t>
            </a:r>
            <a:r>
              <a:rPr lang="en-US" altLang="zh-TW" dirty="0" smtClean="0"/>
              <a:t>). Use a 1x2 grid to draw figures.</a:t>
            </a:r>
          </a:p>
          <a:p>
            <a:pPr marL="514350" indent="-514350">
              <a:buFont typeface="+mj-lt"/>
              <a:buAutoNum type="arabicPeriod"/>
            </a:pPr>
            <a:r>
              <a:rPr lang="en-US" altLang="zh-TW" dirty="0"/>
              <a:t>Randomly generate n samples of X. </a:t>
            </a:r>
            <a:endParaRPr lang="en-US" altLang="zh-TW" dirty="0" smtClean="0"/>
          </a:p>
          <a:p>
            <a:pPr marL="514350" indent="-514350">
              <a:buFont typeface="+mj-lt"/>
              <a:buAutoNum type="arabicPeriod"/>
            </a:pPr>
            <a:r>
              <a:rPr lang="en-US" altLang="zh-TW" dirty="0" smtClean="0"/>
              <a:t>Draw </a:t>
            </a:r>
            <a:r>
              <a:rPr lang="en-US" altLang="zh-TW" dirty="0"/>
              <a:t>the pdf of Y on </a:t>
            </a:r>
            <a:r>
              <a:rPr lang="en-US" altLang="zh-TW" dirty="0" smtClean="0"/>
              <a:t>a subfigure on the left. Then draw the pdf of X on a subfigure on the right.</a:t>
            </a:r>
            <a:endParaRPr lang="en-US" altLang="zh-TW" dirty="0"/>
          </a:p>
          <a:p>
            <a:pPr marL="514350" indent="-514350">
              <a:buFont typeface="+mj-lt"/>
              <a:buAutoNum type="arabicPeriod"/>
            </a:pPr>
            <a:r>
              <a:rPr lang="en-US" altLang="zh-TW" dirty="0" smtClean="0"/>
              <a:t>Report </a:t>
            </a:r>
            <a:r>
              <a:rPr lang="en-US" altLang="zh-TW" dirty="0"/>
              <a:t>the average (M) and standard deviation (SD) of the n samples as the title of the figure. Also, report a</a:t>
            </a:r>
            <a:r>
              <a:rPr lang="en-US" altLang="zh-TW" dirty="0" smtClean="0"/>
              <a:t>, and b. </a:t>
            </a:r>
            <a:r>
              <a:rPr lang="en-US" altLang="zh-TW" dirty="0"/>
              <a:t>The format is: </a:t>
            </a:r>
            <a:r>
              <a:rPr lang="en-US" altLang="zh-TW" dirty="0" smtClean="0"/>
              <a:t>Mean= </a:t>
            </a:r>
            <a:r>
              <a:rPr lang="en-US" altLang="zh-TW" dirty="0"/>
              <a:t>…; SD= …; a=…; b</a:t>
            </a:r>
            <a:r>
              <a:rPr lang="en-US" altLang="zh-TW" dirty="0" smtClean="0"/>
              <a:t>=…;</a:t>
            </a:r>
          </a:p>
          <a:p>
            <a:pPr marL="514350" indent="-514350">
              <a:buFont typeface="+mj-lt"/>
              <a:buAutoNum type="arabicPeriod"/>
            </a:pPr>
            <a:r>
              <a:rPr lang="en-US" altLang="zh-TW" dirty="0" smtClean="0"/>
              <a:t>Animate </a:t>
            </a:r>
            <a:r>
              <a:rPr lang="en-US" altLang="zh-TW" dirty="0"/>
              <a:t>a point to move along the curve of the </a:t>
            </a:r>
            <a:r>
              <a:rPr lang="en-US" altLang="zh-TW" dirty="0" smtClean="0"/>
              <a:t>pdf of Y. Also, animate the corresponding point on the curve of the pdf of X.</a:t>
            </a:r>
            <a:endParaRPr lang="en-US" altLang="zh-TW" dirty="0"/>
          </a:p>
          <a:p>
            <a:pPr marL="0" indent="0">
              <a:buNone/>
            </a:pPr>
            <a:r>
              <a:rPr lang="en-US" altLang="zh-TW" dirty="0"/>
              <a:t>	</a:t>
            </a:r>
            <a:r>
              <a:rPr lang="en-US" altLang="zh-TW" dirty="0" smtClean="0"/>
              <a:t>Note the movement direction of the point depends on the sign 	of b.</a:t>
            </a:r>
            <a:endParaRPr lang="en-US" altLang="zh-TW" dirty="0"/>
          </a:p>
          <a:p>
            <a:pPr marL="0" indent="0">
              <a:buNone/>
            </a:pPr>
            <a:endParaRPr lang="en-US" baseline="30000" dirty="0"/>
          </a:p>
          <a:p>
            <a:pPr marL="0" indent="0">
              <a:buNone/>
            </a:pPr>
            <a:endParaRPr lang="en-US" dirty="0"/>
          </a:p>
        </p:txBody>
      </p:sp>
    </p:spTree>
    <p:extLst>
      <p:ext uri="{BB962C8B-B14F-4D97-AF65-F5344CB8AC3E}">
        <p14:creationId xmlns:p14="http://schemas.microsoft.com/office/powerpoint/2010/main" val="6915560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2.1. Option 1. a =0.1. b =1.0.</a:t>
            </a:r>
            <a:endParaRPr lang="en-US" dirty="0"/>
          </a:p>
        </p:txBody>
      </p:sp>
      <p:pic>
        <p:nvPicPr>
          <p:cNvPr id="4" name="ex02_01_a01b10">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51038" y="1825625"/>
            <a:ext cx="8288337" cy="4351338"/>
          </a:xfrm>
        </p:spPr>
      </p:pic>
    </p:spTree>
    <p:extLst>
      <p:ext uri="{BB962C8B-B14F-4D97-AF65-F5344CB8AC3E}">
        <p14:creationId xmlns:p14="http://schemas.microsoft.com/office/powerpoint/2010/main" val="29505687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9913</TotalTime>
  <Words>1311</Words>
  <Application>Microsoft Office PowerPoint</Application>
  <PresentationFormat>Widescreen</PresentationFormat>
  <Paragraphs>196</Paragraphs>
  <Slides>26</Slides>
  <Notes>1</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新細明體</vt:lpstr>
      <vt:lpstr>Arial</vt:lpstr>
      <vt:lpstr>Calibri</vt:lpstr>
      <vt:lpstr>Calibri Light</vt:lpstr>
      <vt:lpstr>Symbol</vt:lpstr>
      <vt:lpstr>Wingdings</vt:lpstr>
      <vt:lpstr>Office Theme</vt:lpstr>
      <vt:lpstr>MATLAB Programming</vt:lpstr>
      <vt:lpstr>Content</vt:lpstr>
      <vt:lpstr>About demo video and demo programs.</vt:lpstr>
      <vt:lpstr>Program file name format</vt:lpstr>
      <vt:lpstr>File content header</vt:lpstr>
      <vt:lpstr>File content</vt:lpstr>
      <vt:lpstr>(50%) Problem 2.1</vt:lpstr>
      <vt:lpstr>Problem 2.1. Option 1. [30%]</vt:lpstr>
      <vt:lpstr>Problem 2.1. Option 1. a =0.1. b =1.0.</vt:lpstr>
      <vt:lpstr>Problem 2.1. Option 1. a =1. b =-1.</vt:lpstr>
      <vt:lpstr>Problem 2.1. Option 2. [20%]</vt:lpstr>
      <vt:lpstr>Problem 2.1. Option 2. </vt:lpstr>
      <vt:lpstr>Problem 2.1. Marking Scheme</vt:lpstr>
      <vt:lpstr>(50%) Problem 2.2. </vt:lpstr>
      <vt:lpstr>Problem 2.2. Option 1.</vt:lpstr>
      <vt:lpstr>Problem 2.2. Option 1.</vt:lpstr>
      <vt:lpstr>Problem 2.2. Option 1.</vt:lpstr>
      <vt:lpstr>Problem 2.2. Option 1.</vt:lpstr>
      <vt:lpstr>Problem 2.2. Option 1. Notice that the labels of the x-axis and y-axis shows the ranges that are the same as what we set for x and y.</vt:lpstr>
      <vt:lpstr>Problem 2.2. Option 2.</vt:lpstr>
      <vt:lpstr>Problem 2.2. Option 2. The julia image.</vt:lpstr>
      <vt:lpstr>Problem 2.2. Option 2. The tmp.png image</vt:lpstr>
      <vt:lpstr>Problem 2.2. Option 2. The demo image of the result. The image of tmp.png must not be distorted. The julia image must be large, covering at least 50% of the image of tmp.png. </vt:lpstr>
      <vt:lpstr>Problem 2.2. Marking scheme</vt:lpstr>
      <vt:lpstr>Hint</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Windows User</cp:lastModifiedBy>
  <cp:revision>467</cp:revision>
  <dcterms:created xsi:type="dcterms:W3CDTF">2019-02-26T08:18:36Z</dcterms:created>
  <dcterms:modified xsi:type="dcterms:W3CDTF">2019-06-06T10:59:04Z</dcterms:modified>
</cp:coreProperties>
</file>